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ld Standard TT"/>
      <p:regular r:id="rId34"/>
      <p:bold r:id="rId35"/>
      <p: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12FF6AD-EA68-428A-A0A1-A46E6076E029}">
  <a:tblStyle styleId="{C12FF6AD-EA68-428A-A0A1-A46E6076E029}"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ldStandardTT-bold.fntdata"/><Relationship Id="rId12" Type="http://schemas.openxmlformats.org/officeDocument/2006/relationships/slide" Target="slides/slide7.xml"/><Relationship Id="rId34" Type="http://schemas.openxmlformats.org/officeDocument/2006/relationships/font" Target="fonts/OldStandardTT-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ldStandardT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100"/>
            <a:ext cx="9144000" cy="17117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11" name="Shape 11"/>
          <p:cNvCxnSpPr/>
          <p:nvPr/>
        </p:nvCxnSpPr>
        <p:spPr>
          <a:xfrm>
            <a:off x="641934" y="3597500"/>
            <a:ext cx="390299" cy="0"/>
          </a:xfrm>
          <a:prstGeom prst="straightConnector1">
            <a:avLst/>
          </a:prstGeom>
          <a:noFill/>
          <a:ln cap="flat" cmpd="sng" w="28575">
            <a:solidFill>
              <a:schemeClr val="accent1"/>
            </a:solidFill>
            <a:prstDash val="solid"/>
            <a:round/>
            <a:headEnd len="med" w="med" type="none"/>
            <a:tailEnd len="med" w="med" type="none"/>
          </a:ln>
        </p:spPr>
      </p:cxnSp>
      <p:sp>
        <p:nvSpPr>
          <p:cNvPr id="12" name="Shape 12"/>
          <p:cNvSpPr txBox="1"/>
          <p:nvPr>
            <p:ph type="ctrTitle"/>
          </p:nvPr>
        </p:nvSpPr>
        <p:spPr>
          <a:xfrm>
            <a:off x="512700" y="1893300"/>
            <a:ext cx="8118599" cy="1522800"/>
          </a:xfrm>
          <a:prstGeom prst="rect">
            <a:avLst/>
          </a:prstGeom>
        </p:spPr>
        <p:txBody>
          <a:bodyPr anchorCtr="0" anchor="b" bIns="91425" lIns="91425" rIns="91425" tIns="91425"/>
          <a:lstStyle>
            <a:lvl1pPr lvl="0">
              <a:spcBef>
                <a:spcPts val="0"/>
              </a:spcBef>
              <a:buClr>
                <a:schemeClr val="accent1"/>
              </a:buClr>
              <a:buSzPct val="100000"/>
              <a:defRPr sz="4200">
                <a:solidFill>
                  <a:schemeClr val="accent1"/>
                </a:solidFill>
              </a:defRPr>
            </a:lvl1pPr>
            <a:lvl2pPr lvl="1">
              <a:spcBef>
                <a:spcPts val="0"/>
              </a:spcBef>
              <a:buClr>
                <a:schemeClr val="accent1"/>
              </a:buClr>
              <a:buSzPct val="100000"/>
              <a:defRPr sz="4200">
                <a:solidFill>
                  <a:schemeClr val="accent1"/>
                </a:solidFill>
              </a:defRPr>
            </a:lvl2pPr>
            <a:lvl3pPr lvl="2">
              <a:spcBef>
                <a:spcPts val="0"/>
              </a:spcBef>
              <a:buClr>
                <a:schemeClr val="accent1"/>
              </a:buClr>
              <a:buSzPct val="100000"/>
              <a:defRPr sz="4200">
                <a:solidFill>
                  <a:schemeClr val="accent1"/>
                </a:solidFill>
              </a:defRPr>
            </a:lvl3pPr>
            <a:lvl4pPr lvl="3">
              <a:spcBef>
                <a:spcPts val="0"/>
              </a:spcBef>
              <a:buClr>
                <a:schemeClr val="accent1"/>
              </a:buClr>
              <a:buSzPct val="100000"/>
              <a:defRPr sz="4200">
                <a:solidFill>
                  <a:schemeClr val="accent1"/>
                </a:solidFill>
              </a:defRPr>
            </a:lvl4pPr>
            <a:lvl5pPr lvl="4">
              <a:spcBef>
                <a:spcPts val="0"/>
              </a:spcBef>
              <a:buClr>
                <a:schemeClr val="accent1"/>
              </a:buClr>
              <a:buSzPct val="100000"/>
              <a:defRPr sz="4200">
                <a:solidFill>
                  <a:schemeClr val="accent1"/>
                </a:solidFill>
              </a:defRPr>
            </a:lvl5pPr>
            <a:lvl6pPr lvl="5">
              <a:spcBef>
                <a:spcPts val="0"/>
              </a:spcBef>
              <a:buClr>
                <a:schemeClr val="accent1"/>
              </a:buClr>
              <a:buSzPct val="100000"/>
              <a:defRPr sz="4200">
                <a:solidFill>
                  <a:schemeClr val="accent1"/>
                </a:solidFill>
              </a:defRPr>
            </a:lvl6pPr>
            <a:lvl7pPr lvl="6">
              <a:spcBef>
                <a:spcPts val="0"/>
              </a:spcBef>
              <a:buClr>
                <a:schemeClr val="accent1"/>
              </a:buClr>
              <a:buSzPct val="100000"/>
              <a:defRPr sz="4200">
                <a:solidFill>
                  <a:schemeClr val="accent1"/>
                </a:solidFill>
              </a:defRPr>
            </a:lvl7pPr>
            <a:lvl8pPr lvl="7">
              <a:spcBef>
                <a:spcPts val="0"/>
              </a:spcBef>
              <a:buClr>
                <a:schemeClr val="accent1"/>
              </a:buClr>
              <a:buSzPct val="100000"/>
              <a:defRPr sz="4200">
                <a:solidFill>
                  <a:schemeClr val="accent1"/>
                </a:solidFill>
              </a:defRPr>
            </a:lvl8pPr>
            <a:lvl9pPr lvl="8">
              <a:spcBef>
                <a:spcPts val="0"/>
              </a:spcBef>
              <a:buClr>
                <a:schemeClr val="accent1"/>
              </a:buClr>
              <a:buSzPct val="100000"/>
              <a:defRPr sz="4200">
                <a:solidFill>
                  <a:schemeClr val="accent1"/>
                </a:solidFill>
              </a:defRPr>
            </a:lvl9pPr>
          </a:lstStyle>
          <a:p/>
        </p:txBody>
      </p:sp>
      <p:sp>
        <p:nvSpPr>
          <p:cNvPr id="13" name="Shape 13"/>
          <p:cNvSpPr txBox="1"/>
          <p:nvPr>
            <p:ph idx="1" type="subTitle"/>
          </p:nvPr>
        </p:nvSpPr>
        <p:spPr>
          <a:xfrm>
            <a:off x="512700" y="3840639"/>
            <a:ext cx="8118599" cy="787499"/>
          </a:xfrm>
          <a:prstGeom prst="rect">
            <a:avLst/>
          </a:prstGeom>
        </p:spPr>
        <p:txBody>
          <a:bodyPr anchorCtr="0" anchor="t" bIns="91425" lIns="91425" rIns="91425" tIns="91425"/>
          <a:lstStyle>
            <a:lvl1pPr lvl="0">
              <a:lnSpc>
                <a:spcPct val="100000"/>
              </a:lnSpc>
              <a:spcBef>
                <a:spcPts val="0"/>
              </a:spcBef>
              <a:spcAft>
                <a:spcPts val="0"/>
              </a:spcAft>
              <a:buClr>
                <a:schemeClr val="accent2"/>
              </a:buClr>
              <a:buSzPct val="100000"/>
              <a:buNone/>
              <a:defRPr sz="2400">
                <a:solidFill>
                  <a:schemeClr val="accent2"/>
                </a:solidFill>
              </a:defRPr>
            </a:lvl1pPr>
            <a:lvl2pPr lvl="1">
              <a:lnSpc>
                <a:spcPct val="100000"/>
              </a:lnSpc>
              <a:spcBef>
                <a:spcPts val="0"/>
              </a:spcBef>
              <a:spcAft>
                <a:spcPts val="0"/>
              </a:spcAft>
              <a:buClr>
                <a:schemeClr val="accent2"/>
              </a:buClr>
              <a:buSzPct val="100000"/>
              <a:buNone/>
              <a:defRPr sz="2400">
                <a:solidFill>
                  <a:schemeClr val="accent2"/>
                </a:solidFill>
              </a:defRPr>
            </a:lvl2pPr>
            <a:lvl3pPr lvl="2">
              <a:lnSpc>
                <a:spcPct val="100000"/>
              </a:lnSpc>
              <a:spcBef>
                <a:spcPts val="0"/>
              </a:spcBef>
              <a:spcAft>
                <a:spcPts val="0"/>
              </a:spcAft>
              <a:buClr>
                <a:schemeClr val="accent2"/>
              </a:buClr>
              <a:buSzPct val="100000"/>
              <a:buNone/>
              <a:defRPr sz="2400">
                <a:solidFill>
                  <a:schemeClr val="accent2"/>
                </a:solidFill>
              </a:defRPr>
            </a:lvl3pPr>
            <a:lvl4pPr lvl="3">
              <a:lnSpc>
                <a:spcPct val="100000"/>
              </a:lnSpc>
              <a:spcBef>
                <a:spcPts val="0"/>
              </a:spcBef>
              <a:spcAft>
                <a:spcPts val="0"/>
              </a:spcAft>
              <a:buClr>
                <a:schemeClr val="accent2"/>
              </a:buClr>
              <a:buSzPct val="100000"/>
              <a:buNone/>
              <a:defRPr sz="2400">
                <a:solidFill>
                  <a:schemeClr val="accent2"/>
                </a:solidFill>
              </a:defRPr>
            </a:lvl4pPr>
            <a:lvl5pPr lvl="4">
              <a:lnSpc>
                <a:spcPct val="100000"/>
              </a:lnSpc>
              <a:spcBef>
                <a:spcPts val="0"/>
              </a:spcBef>
              <a:spcAft>
                <a:spcPts val="0"/>
              </a:spcAft>
              <a:buClr>
                <a:schemeClr val="accent2"/>
              </a:buClr>
              <a:buSzPct val="100000"/>
              <a:buNone/>
              <a:defRPr sz="2400">
                <a:solidFill>
                  <a:schemeClr val="accent2"/>
                </a:solidFill>
              </a:defRPr>
            </a:lvl5pPr>
            <a:lvl6pPr lvl="5">
              <a:lnSpc>
                <a:spcPct val="100000"/>
              </a:lnSpc>
              <a:spcBef>
                <a:spcPts val="0"/>
              </a:spcBef>
              <a:spcAft>
                <a:spcPts val="0"/>
              </a:spcAft>
              <a:buClr>
                <a:schemeClr val="accent2"/>
              </a:buClr>
              <a:buSzPct val="100000"/>
              <a:buNone/>
              <a:defRPr sz="2400">
                <a:solidFill>
                  <a:schemeClr val="accent2"/>
                </a:solidFill>
              </a:defRPr>
            </a:lvl6pPr>
            <a:lvl7pPr lvl="6">
              <a:lnSpc>
                <a:spcPct val="100000"/>
              </a:lnSpc>
              <a:spcBef>
                <a:spcPts val="0"/>
              </a:spcBef>
              <a:spcAft>
                <a:spcPts val="0"/>
              </a:spcAft>
              <a:buClr>
                <a:schemeClr val="accent2"/>
              </a:buClr>
              <a:buSzPct val="100000"/>
              <a:buNone/>
              <a:defRPr sz="2400">
                <a:solidFill>
                  <a:schemeClr val="accent2"/>
                </a:solidFill>
              </a:defRPr>
            </a:lvl7pPr>
            <a:lvl8pPr lvl="7">
              <a:lnSpc>
                <a:spcPct val="100000"/>
              </a:lnSpc>
              <a:spcBef>
                <a:spcPts val="0"/>
              </a:spcBef>
              <a:spcAft>
                <a:spcPts val="0"/>
              </a:spcAft>
              <a:buClr>
                <a:schemeClr val="accent2"/>
              </a:buClr>
              <a:buSzPct val="100000"/>
              <a:buNone/>
              <a:defRPr sz="2400">
                <a:solidFill>
                  <a:schemeClr val="accent2"/>
                </a:solidFill>
              </a:defRPr>
            </a:lvl8pPr>
            <a:lvl9pPr lvl="8">
              <a:lnSpc>
                <a:spcPct val="100000"/>
              </a:lnSpc>
              <a:spcBef>
                <a:spcPts val="0"/>
              </a:spcBef>
              <a:spcAft>
                <a:spcPts val="0"/>
              </a:spcAft>
              <a:buClr>
                <a:schemeClr val="accent2"/>
              </a:buClr>
              <a:buSzPct val="100000"/>
              <a:buNone/>
              <a:defRPr sz="2400">
                <a:solidFill>
                  <a:schemeClr val="accent2"/>
                </a:solidFill>
              </a:defRPr>
            </a:lvl9pPr>
          </a:lstStyle>
          <a:p/>
        </p:txBody>
      </p:sp>
      <p:sp>
        <p:nvSpPr>
          <p:cNvPr id="14" name="Shape 1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039650"/>
            <a:ext cx="8520599" cy="2106299"/>
          </a:xfrm>
          <a:prstGeom prst="rect">
            <a:avLst/>
          </a:prstGeom>
        </p:spPr>
        <p:txBody>
          <a:bodyPr anchorCtr="0" anchor="b"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2284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5" name="Shape 15"/>
        <p:cNvGrpSpPr/>
        <p:nvPr/>
      </p:nvGrpSpPr>
      <p:grpSpPr>
        <a:xfrm>
          <a:off x="0" y="0"/>
          <a:ext cx="0" cy="0"/>
          <a:chOff x="0" y="0"/>
          <a:chExt cx="0" cy="0"/>
        </a:xfrm>
      </p:grpSpPr>
      <p:cxnSp>
        <p:nvCxnSpPr>
          <p:cNvPr id="16" name="Shape 16"/>
          <p:cNvCxnSpPr/>
          <p:nvPr/>
        </p:nvCxnSpPr>
        <p:spPr>
          <a:xfrm>
            <a:off x="641934" y="3597500"/>
            <a:ext cx="390299" cy="0"/>
          </a:xfrm>
          <a:prstGeom prst="straightConnector1">
            <a:avLst/>
          </a:prstGeom>
          <a:noFill/>
          <a:ln cap="flat" cmpd="sng" w="28575">
            <a:solidFill>
              <a:schemeClr val="lt2"/>
            </a:solidFill>
            <a:prstDash val="solid"/>
            <a:round/>
            <a:headEnd len="med" w="med" type="none"/>
            <a:tailEnd len="med" w="med" type="none"/>
          </a:ln>
        </p:spPr>
      </p:cxnSp>
      <p:sp>
        <p:nvSpPr>
          <p:cNvPr id="17" name="Shape 17"/>
          <p:cNvSpPr txBox="1"/>
          <p:nvPr>
            <p:ph type="title"/>
          </p:nvPr>
        </p:nvSpPr>
        <p:spPr>
          <a:xfrm>
            <a:off x="512700" y="1893300"/>
            <a:ext cx="8118599" cy="1522800"/>
          </a:xfrm>
          <a:prstGeom prst="rect">
            <a:avLst/>
          </a:prstGeom>
        </p:spPr>
        <p:txBody>
          <a:bodyPr anchorCtr="0" anchor="b" bIns="91425" lIns="91425" rIns="91425" tIns="91425"/>
          <a:lstStyle>
            <a:lvl1pPr lvl="0">
              <a:spcBef>
                <a:spcPts val="0"/>
              </a:spcBef>
              <a:buClr>
                <a:schemeClr val="accent1"/>
              </a:buClr>
              <a:buSzPct val="100000"/>
              <a:defRPr sz="6000">
                <a:solidFill>
                  <a:schemeClr val="accent1"/>
                </a:solidFill>
              </a:defRPr>
            </a:lvl1pPr>
            <a:lvl2pPr lvl="1">
              <a:spcBef>
                <a:spcPts val="0"/>
              </a:spcBef>
              <a:buClr>
                <a:schemeClr val="accent1"/>
              </a:buClr>
              <a:buSzPct val="100000"/>
              <a:defRPr sz="6000">
                <a:solidFill>
                  <a:schemeClr val="accent1"/>
                </a:solidFill>
              </a:defRPr>
            </a:lvl2pPr>
            <a:lvl3pPr lvl="2">
              <a:spcBef>
                <a:spcPts val="0"/>
              </a:spcBef>
              <a:buClr>
                <a:schemeClr val="accent1"/>
              </a:buClr>
              <a:buSzPct val="100000"/>
              <a:defRPr sz="6000">
                <a:solidFill>
                  <a:schemeClr val="accent1"/>
                </a:solidFill>
              </a:defRPr>
            </a:lvl3pPr>
            <a:lvl4pPr lvl="3">
              <a:spcBef>
                <a:spcPts val="0"/>
              </a:spcBef>
              <a:buClr>
                <a:schemeClr val="accent1"/>
              </a:buClr>
              <a:buSzPct val="100000"/>
              <a:defRPr sz="6000">
                <a:solidFill>
                  <a:schemeClr val="accent1"/>
                </a:solidFill>
              </a:defRPr>
            </a:lvl4pPr>
            <a:lvl5pPr lvl="4">
              <a:spcBef>
                <a:spcPts val="0"/>
              </a:spcBef>
              <a:buClr>
                <a:schemeClr val="accent1"/>
              </a:buClr>
              <a:buSzPct val="100000"/>
              <a:defRPr sz="6000">
                <a:solidFill>
                  <a:schemeClr val="accent1"/>
                </a:solidFill>
              </a:defRPr>
            </a:lvl5pPr>
            <a:lvl6pPr lvl="5">
              <a:spcBef>
                <a:spcPts val="0"/>
              </a:spcBef>
              <a:buClr>
                <a:schemeClr val="accent1"/>
              </a:buClr>
              <a:buSzPct val="100000"/>
              <a:defRPr sz="6000">
                <a:solidFill>
                  <a:schemeClr val="accent1"/>
                </a:solidFill>
              </a:defRPr>
            </a:lvl6pPr>
            <a:lvl7pPr lvl="6">
              <a:spcBef>
                <a:spcPts val="0"/>
              </a:spcBef>
              <a:buClr>
                <a:schemeClr val="accent1"/>
              </a:buClr>
              <a:buSzPct val="100000"/>
              <a:defRPr sz="6000">
                <a:solidFill>
                  <a:schemeClr val="accent1"/>
                </a:solidFill>
              </a:defRPr>
            </a:lvl7pPr>
            <a:lvl8pPr lvl="7">
              <a:spcBef>
                <a:spcPts val="0"/>
              </a:spcBef>
              <a:buClr>
                <a:schemeClr val="accent1"/>
              </a:buClr>
              <a:buSzPct val="100000"/>
              <a:defRPr sz="6000">
                <a:solidFill>
                  <a:schemeClr val="accent1"/>
                </a:solidFill>
              </a:defRPr>
            </a:lvl8pPr>
            <a:lvl9pPr lvl="8">
              <a:spcBef>
                <a:spcPts val="0"/>
              </a:spcBef>
              <a:buClr>
                <a:schemeClr val="accent1"/>
              </a:buClr>
              <a:buSzPct val="100000"/>
              <a:defRPr sz="6000">
                <a:solidFill>
                  <a:schemeClr val="accent1"/>
                </a:solidFill>
              </a:defRPr>
            </a:lvl9pPr>
          </a:lstStyle>
          <a:p/>
        </p:txBody>
      </p:sp>
      <p:sp>
        <p:nvSpPr>
          <p:cNvPr id="18" name="Shape 1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311700" y="445025"/>
            <a:ext cx="8520599" cy="613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71600"/>
            <a:ext cx="8520599" cy="3397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613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71675"/>
            <a:ext cx="3999899" cy="3397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71675"/>
            <a:ext cx="3999899" cy="3397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599" cy="613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604000" cy="4090800"/>
          </a:xfrm>
          <a:prstGeom prst="rect">
            <a:avLst/>
          </a:prstGeom>
        </p:spPr>
        <p:txBody>
          <a:bodyPr anchorCtr="0" anchor="ctr" bIns="91425" lIns="91425" rIns="91425" tIns="91425"/>
          <a:lstStyle>
            <a:lvl1pPr lvl="0">
              <a:spcBef>
                <a:spcPts val="0"/>
              </a:spcBef>
              <a:buClr>
                <a:schemeClr val="accent1"/>
              </a:buClr>
              <a:buSzPct val="100000"/>
              <a:defRPr sz="5400">
                <a:solidFill>
                  <a:schemeClr val="accent1"/>
                </a:solidFill>
              </a:defRPr>
            </a:lvl1pPr>
            <a:lvl2pPr lvl="1">
              <a:spcBef>
                <a:spcPts val="0"/>
              </a:spcBef>
              <a:buClr>
                <a:schemeClr val="accent1"/>
              </a:buClr>
              <a:buSzPct val="100000"/>
              <a:defRPr sz="5400">
                <a:solidFill>
                  <a:schemeClr val="accent1"/>
                </a:solidFill>
              </a:defRPr>
            </a:lvl2pPr>
            <a:lvl3pPr lvl="2">
              <a:spcBef>
                <a:spcPts val="0"/>
              </a:spcBef>
              <a:buClr>
                <a:schemeClr val="accent1"/>
              </a:buClr>
              <a:buSzPct val="100000"/>
              <a:defRPr sz="5400">
                <a:solidFill>
                  <a:schemeClr val="accent1"/>
                </a:solidFill>
              </a:defRPr>
            </a:lvl3pPr>
            <a:lvl4pPr lvl="3">
              <a:spcBef>
                <a:spcPts val="0"/>
              </a:spcBef>
              <a:buClr>
                <a:schemeClr val="accent1"/>
              </a:buClr>
              <a:buSzPct val="100000"/>
              <a:defRPr sz="5400">
                <a:solidFill>
                  <a:schemeClr val="accent1"/>
                </a:solidFill>
              </a:defRPr>
            </a:lvl4pPr>
            <a:lvl5pPr lvl="4">
              <a:spcBef>
                <a:spcPts val="0"/>
              </a:spcBef>
              <a:buClr>
                <a:schemeClr val="accent1"/>
              </a:buClr>
              <a:buSzPct val="100000"/>
              <a:defRPr sz="5400">
                <a:solidFill>
                  <a:schemeClr val="accent1"/>
                </a:solidFill>
              </a:defRPr>
            </a:lvl5pPr>
            <a:lvl6pPr lvl="5">
              <a:spcBef>
                <a:spcPts val="0"/>
              </a:spcBef>
              <a:buClr>
                <a:schemeClr val="accent1"/>
              </a:buClr>
              <a:buSzPct val="100000"/>
              <a:defRPr sz="5400">
                <a:solidFill>
                  <a:schemeClr val="accent1"/>
                </a:solidFill>
              </a:defRPr>
            </a:lvl6pPr>
            <a:lvl7pPr lvl="6">
              <a:spcBef>
                <a:spcPts val="0"/>
              </a:spcBef>
              <a:buClr>
                <a:schemeClr val="accent1"/>
              </a:buClr>
              <a:buSzPct val="100000"/>
              <a:defRPr sz="5400">
                <a:solidFill>
                  <a:schemeClr val="accent1"/>
                </a:solidFill>
              </a:defRPr>
            </a:lvl7pPr>
            <a:lvl8pPr lvl="7">
              <a:spcBef>
                <a:spcPts val="0"/>
              </a:spcBef>
              <a:buClr>
                <a:schemeClr val="accent1"/>
              </a:buClr>
              <a:buSzPct val="100000"/>
              <a:defRPr sz="5400">
                <a:solidFill>
                  <a:schemeClr val="accent1"/>
                </a:solidFill>
              </a:defRPr>
            </a:lvl8pPr>
            <a:lvl9pPr lvl="8">
              <a:spcBef>
                <a:spcPts val="0"/>
              </a:spcBef>
              <a:buClr>
                <a:schemeClr val="accent1"/>
              </a:buClr>
              <a:buSzPct val="100000"/>
              <a:defRPr sz="5400">
                <a:solidFill>
                  <a:schemeClr val="accent1"/>
                </a:solidFill>
              </a:defRPr>
            </a:lvl9pPr>
          </a:lstStyle>
          <a:p/>
        </p:txBody>
      </p:sp>
      <p:sp>
        <p:nvSpPr>
          <p:cNvPr id="38" name="Shape 3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2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686399" cy="0"/>
          </a:xfrm>
          <a:prstGeom prst="straightConnector1">
            <a:avLst/>
          </a:prstGeom>
          <a:noFill/>
          <a:ln cap="flat" cmpd="sng" w="19050">
            <a:solidFill>
              <a:schemeClr val="lt2"/>
            </a:solidFill>
            <a:prstDash val="solid"/>
            <a:round/>
            <a:headEnd len="med" w="med" type="none"/>
            <a:tailEnd len="med" w="med" type="none"/>
          </a:ln>
        </p:spPr>
      </p:cxnSp>
      <p:sp>
        <p:nvSpPr>
          <p:cNvPr id="42" name="Shape 42"/>
          <p:cNvSpPr txBox="1"/>
          <p:nvPr>
            <p:ph type="title"/>
          </p:nvPr>
        </p:nvSpPr>
        <p:spPr>
          <a:xfrm>
            <a:off x="265500" y="1382350"/>
            <a:ext cx="4045199" cy="1333200"/>
          </a:xfrm>
          <a:prstGeom prst="rect">
            <a:avLst/>
          </a:prstGeom>
        </p:spPr>
        <p:txBody>
          <a:bodyPr anchorCtr="0" anchor="b" bIns="91425" lIns="91425" rIns="91425" tIns="91425"/>
          <a:lstStyle>
            <a:lvl1pPr lvl="0" algn="ctr">
              <a:spcBef>
                <a:spcPts val="0"/>
              </a:spcBef>
              <a:buClr>
                <a:schemeClr val="lt2"/>
              </a:buClr>
              <a:buSzPct val="100000"/>
              <a:defRPr sz="4200">
                <a:solidFill>
                  <a:schemeClr val="lt2"/>
                </a:solidFill>
              </a:defRPr>
            </a:lvl1pPr>
            <a:lvl2pPr lvl="1" algn="ctr">
              <a:spcBef>
                <a:spcPts val="0"/>
              </a:spcBef>
              <a:buClr>
                <a:schemeClr val="lt2"/>
              </a:buClr>
              <a:buSzPct val="100000"/>
              <a:defRPr sz="4200">
                <a:solidFill>
                  <a:schemeClr val="lt2"/>
                </a:solidFill>
              </a:defRPr>
            </a:lvl2pPr>
            <a:lvl3pPr lvl="2" algn="ctr">
              <a:spcBef>
                <a:spcPts val="0"/>
              </a:spcBef>
              <a:buClr>
                <a:schemeClr val="lt2"/>
              </a:buClr>
              <a:buSzPct val="100000"/>
              <a:defRPr sz="4200">
                <a:solidFill>
                  <a:schemeClr val="lt2"/>
                </a:solidFill>
              </a:defRPr>
            </a:lvl3pPr>
            <a:lvl4pPr lvl="3" algn="ctr">
              <a:spcBef>
                <a:spcPts val="0"/>
              </a:spcBef>
              <a:buClr>
                <a:schemeClr val="lt2"/>
              </a:buClr>
              <a:buSzPct val="100000"/>
              <a:defRPr sz="4200">
                <a:solidFill>
                  <a:schemeClr val="lt2"/>
                </a:solidFill>
              </a:defRPr>
            </a:lvl4pPr>
            <a:lvl5pPr lvl="4" algn="ctr">
              <a:spcBef>
                <a:spcPts val="0"/>
              </a:spcBef>
              <a:buClr>
                <a:schemeClr val="lt2"/>
              </a:buClr>
              <a:buSzPct val="100000"/>
              <a:defRPr sz="4200">
                <a:solidFill>
                  <a:schemeClr val="lt2"/>
                </a:solidFill>
              </a:defRPr>
            </a:lvl5pPr>
            <a:lvl6pPr lvl="5" algn="ctr">
              <a:spcBef>
                <a:spcPts val="0"/>
              </a:spcBef>
              <a:buClr>
                <a:schemeClr val="lt2"/>
              </a:buClr>
              <a:buSzPct val="100000"/>
              <a:defRPr sz="4200">
                <a:solidFill>
                  <a:schemeClr val="lt2"/>
                </a:solidFill>
              </a:defRPr>
            </a:lvl6pPr>
            <a:lvl7pPr lvl="6" algn="ctr">
              <a:spcBef>
                <a:spcPts val="0"/>
              </a:spcBef>
              <a:buClr>
                <a:schemeClr val="lt2"/>
              </a:buClr>
              <a:buSzPct val="100000"/>
              <a:defRPr sz="4200">
                <a:solidFill>
                  <a:schemeClr val="lt2"/>
                </a:solidFill>
              </a:defRPr>
            </a:lvl7pPr>
            <a:lvl8pPr lvl="7" algn="ctr">
              <a:spcBef>
                <a:spcPts val="0"/>
              </a:spcBef>
              <a:buClr>
                <a:schemeClr val="lt2"/>
              </a:buClr>
              <a:buSzPct val="100000"/>
              <a:defRPr sz="4200">
                <a:solidFill>
                  <a:schemeClr val="lt2"/>
                </a:solidFill>
              </a:defRPr>
            </a:lvl8pPr>
            <a:lvl9pPr lvl="8" algn="ctr">
              <a:spcBef>
                <a:spcPts val="0"/>
              </a:spcBef>
              <a:buClr>
                <a:schemeClr val="lt2"/>
              </a:buClr>
              <a:buSzPct val="100000"/>
              <a:defRPr sz="4200">
                <a:solidFill>
                  <a:schemeClr val="lt2"/>
                </a:solidFill>
              </a:defRPr>
            </a:lvl9pPr>
          </a:lstStyle>
          <a:p/>
        </p:txBody>
      </p:sp>
      <p:sp>
        <p:nvSpPr>
          <p:cNvPr id="43" name="Shape 43"/>
          <p:cNvSpPr txBox="1"/>
          <p:nvPr>
            <p:ph idx="1" type="subTitle"/>
          </p:nvPr>
        </p:nvSpPr>
        <p:spPr>
          <a:xfrm>
            <a:off x="265500" y="2769000"/>
            <a:ext cx="4045199"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4" name="Shape 44"/>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5" name="Shape 4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8" name="Shape 4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613200"/>
          </a:xfrm>
          <a:prstGeom prst="rect">
            <a:avLst/>
          </a:prstGeom>
          <a:noFill/>
          <a:ln>
            <a:noFill/>
          </a:ln>
        </p:spPr>
        <p:txBody>
          <a:bodyPr anchorCtr="0" anchor="t" bIns="91425" lIns="91425" rIns="91425" tIns="91425"/>
          <a:lstStyle>
            <a:lvl1pPr lvl="0">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1pPr>
            <a:lvl2pPr lvl="1">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2pPr>
            <a:lvl3pPr lvl="2">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3pPr>
            <a:lvl4pPr lvl="3">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4pPr>
            <a:lvl5pPr lvl="4">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5pPr>
            <a:lvl6pPr lvl="5">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6pPr>
            <a:lvl7pPr lvl="6">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7pPr>
            <a:lvl8pPr lvl="7">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8pPr>
            <a:lvl9pPr lvl="8">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Shape 7"/>
          <p:cNvSpPr txBox="1"/>
          <p:nvPr>
            <p:ph idx="1" type="body"/>
          </p:nvPr>
        </p:nvSpPr>
        <p:spPr>
          <a:xfrm>
            <a:off x="311700" y="1171600"/>
            <a:ext cx="8520599" cy="3397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ld Standard TT"/>
              <a:defRPr sz="1800">
                <a:solidFill>
                  <a:schemeClr val="dk1"/>
                </a:solidFill>
                <a:latin typeface="Old Standard TT"/>
                <a:ea typeface="Old Standard TT"/>
                <a:cs typeface="Old Standard TT"/>
                <a:sym typeface="Old Standard TT"/>
              </a:defRPr>
            </a:lvl1pPr>
            <a:lvl2pPr lvl="1">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2pPr>
            <a:lvl3pPr lvl="2">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3pPr>
            <a:lvl4pPr lvl="3">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4pPr>
            <a:lvl5pPr lvl="4">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5pPr>
            <a:lvl6pPr lvl="5">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6pPr>
            <a:lvl7pPr lvl="6">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7pPr>
            <a:lvl8pPr lvl="7">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8pPr>
            <a:lvl9pPr lvl="8">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Old Standard TT"/>
                <a:ea typeface="Old Standard TT"/>
                <a:cs typeface="Old Standard TT"/>
                <a:sym typeface="Old Standard TT"/>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kaggle.com/c/the-nature-conservancy-fisheries-monitoring/leaderboar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yinhaoxiao/something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512700" y="1893300"/>
            <a:ext cx="8118599" cy="1522800"/>
          </a:xfrm>
          <a:prstGeom prst="rect">
            <a:avLst/>
          </a:prstGeom>
        </p:spPr>
        <p:txBody>
          <a:bodyPr anchorCtr="0" anchor="b" bIns="91425" lIns="91425" rIns="91425" tIns="91425">
            <a:noAutofit/>
          </a:bodyPr>
          <a:lstStyle/>
          <a:p>
            <a:pPr lvl="0">
              <a:spcBef>
                <a:spcPts val="0"/>
              </a:spcBef>
              <a:buNone/>
            </a:pPr>
            <a:r>
              <a:rPr lang="en"/>
              <a:t>The Nature Conservancy Fisheries Monitoring</a:t>
            </a:r>
          </a:p>
        </p:txBody>
      </p:sp>
      <p:sp>
        <p:nvSpPr>
          <p:cNvPr id="60" name="Shape 60"/>
          <p:cNvSpPr txBox="1"/>
          <p:nvPr>
            <p:ph idx="1" type="subTitle"/>
          </p:nvPr>
        </p:nvSpPr>
        <p:spPr>
          <a:xfrm>
            <a:off x="512700" y="3840652"/>
            <a:ext cx="8118600" cy="996000"/>
          </a:xfrm>
          <a:prstGeom prst="rect">
            <a:avLst/>
          </a:prstGeom>
        </p:spPr>
        <p:txBody>
          <a:bodyPr anchorCtr="0" anchor="t" bIns="91425" lIns="91425" rIns="91425" tIns="91425">
            <a:noAutofit/>
          </a:bodyPr>
          <a:lstStyle/>
          <a:p>
            <a:pPr lvl="0">
              <a:spcBef>
                <a:spcPts val="0"/>
              </a:spcBef>
              <a:buNone/>
            </a:pPr>
            <a:r>
              <a:rPr lang="en"/>
              <a:t>Yinhao Xiao</a:t>
            </a:r>
          </a:p>
          <a:p>
            <a:pPr lvl="0">
              <a:spcBef>
                <a:spcPts val="0"/>
              </a:spcBef>
              <a:buNone/>
            </a:pPr>
            <a:r>
              <a:rPr lang="en"/>
              <a:t>Juru Huang</a:t>
            </a:r>
          </a:p>
          <a:p>
            <a:pPr lvl="0">
              <a:spcBef>
                <a:spcPts val="0"/>
              </a:spcBef>
              <a:buNone/>
            </a:pPr>
            <a:r>
              <a:rPr lang="en"/>
              <a:t>Szu-Ling Chen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130050"/>
            <a:ext cx="8520600" cy="613200"/>
          </a:xfrm>
          <a:prstGeom prst="rect">
            <a:avLst/>
          </a:prstGeom>
        </p:spPr>
        <p:txBody>
          <a:bodyPr anchorCtr="0" anchor="t" bIns="91425" lIns="91425" rIns="91425" tIns="91425">
            <a:noAutofit/>
          </a:bodyPr>
          <a:lstStyle/>
          <a:p>
            <a:pPr lvl="0">
              <a:spcBef>
                <a:spcPts val="0"/>
              </a:spcBef>
              <a:buNone/>
            </a:pPr>
            <a:r>
              <a:rPr lang="en"/>
              <a:t>Revised Zeiler&amp;Fergus Net for Recognition</a:t>
            </a:r>
          </a:p>
        </p:txBody>
      </p:sp>
      <p:graphicFrame>
        <p:nvGraphicFramePr>
          <p:cNvPr id="114" name="Shape 114"/>
          <p:cNvGraphicFramePr/>
          <p:nvPr/>
        </p:nvGraphicFramePr>
        <p:xfrm>
          <a:off x="535025" y="690504"/>
          <a:ext cx="3000000" cy="3000000"/>
        </p:xfrm>
        <a:graphic>
          <a:graphicData uri="http://schemas.openxmlformats.org/drawingml/2006/table">
            <a:tbl>
              <a:tblPr>
                <a:noFill/>
                <a:tableStyleId>{C12FF6AD-EA68-428A-A0A1-A46E6076E029}</a:tableStyleId>
              </a:tblPr>
              <a:tblGrid>
                <a:gridCol w="1841750"/>
                <a:gridCol w="1841750"/>
                <a:gridCol w="1841750"/>
                <a:gridCol w="1841750"/>
              </a:tblGrid>
              <a:tr h="316975">
                <a:tc>
                  <a:txBody>
                    <a:bodyPr>
                      <a:noAutofit/>
                    </a:bodyPr>
                    <a:lstStyle/>
                    <a:p>
                      <a:pPr lvl="0" algn="ctr">
                        <a:spcBef>
                          <a:spcPts val="0"/>
                        </a:spcBef>
                        <a:buNone/>
                      </a:pPr>
                      <a:r>
                        <a:rPr lang="en"/>
                        <a:t>Layer</a:t>
                      </a:r>
                    </a:p>
                  </a:txBody>
                  <a:tcPr marT="91425" marB="91425" marR="91425" marL="91425"/>
                </a:tc>
                <a:tc>
                  <a:txBody>
                    <a:bodyPr>
                      <a:noAutofit/>
                    </a:bodyPr>
                    <a:lstStyle/>
                    <a:p>
                      <a:pPr lvl="0" algn="ctr">
                        <a:spcBef>
                          <a:spcPts val="0"/>
                        </a:spcBef>
                        <a:buNone/>
                      </a:pPr>
                      <a:r>
                        <a:rPr lang="en"/>
                        <a:t>Input Size</a:t>
                      </a:r>
                    </a:p>
                  </a:txBody>
                  <a:tcPr marT="91425" marB="91425" marR="91425" marL="91425"/>
                </a:tc>
                <a:tc>
                  <a:txBody>
                    <a:bodyPr>
                      <a:noAutofit/>
                    </a:bodyPr>
                    <a:lstStyle/>
                    <a:p>
                      <a:pPr lvl="0" algn="ctr">
                        <a:spcBef>
                          <a:spcPts val="0"/>
                        </a:spcBef>
                        <a:buNone/>
                      </a:pPr>
                      <a:r>
                        <a:rPr lang="en"/>
                        <a:t>Output Size</a:t>
                      </a:r>
                    </a:p>
                  </a:txBody>
                  <a:tcPr marT="91425" marB="91425" marR="91425" marL="91425"/>
                </a:tc>
                <a:tc>
                  <a:txBody>
                    <a:bodyPr>
                      <a:noAutofit/>
                    </a:bodyPr>
                    <a:lstStyle/>
                    <a:p>
                      <a:pPr lvl="0" algn="ctr">
                        <a:spcBef>
                          <a:spcPts val="0"/>
                        </a:spcBef>
                        <a:buNone/>
                      </a:pPr>
                      <a:r>
                        <a:rPr lang="en"/>
                        <a:t>Kernel</a:t>
                      </a:r>
                    </a:p>
                  </a:txBody>
                  <a:tcPr marT="91425" marB="91425" marR="91425" marL="91425"/>
                </a:tc>
              </a:tr>
              <a:tr h="316975">
                <a:tc>
                  <a:txBody>
                    <a:bodyPr>
                      <a:noAutofit/>
                    </a:bodyPr>
                    <a:lstStyle/>
                    <a:p>
                      <a:pPr lvl="0" algn="ctr">
                        <a:spcBef>
                          <a:spcPts val="0"/>
                        </a:spcBef>
                        <a:buNone/>
                      </a:pPr>
                      <a:r>
                        <a:rPr lang="en"/>
                        <a:t>Conv1</a:t>
                      </a:r>
                    </a:p>
                  </a:txBody>
                  <a:tcPr marT="91425" marB="91425" marR="91425" marL="91425"/>
                </a:tc>
                <a:tc>
                  <a:txBody>
                    <a:bodyPr>
                      <a:noAutofit/>
                    </a:bodyPr>
                    <a:lstStyle/>
                    <a:p>
                      <a:pPr lvl="0" algn="ctr">
                        <a:spcBef>
                          <a:spcPts val="0"/>
                        </a:spcBef>
                        <a:buNone/>
                      </a:pPr>
                      <a:r>
                        <a:rPr lang="en"/>
                        <a:t>220x220x3</a:t>
                      </a:r>
                    </a:p>
                  </a:txBody>
                  <a:tcPr marT="91425" marB="91425" marR="91425" marL="91425"/>
                </a:tc>
                <a:tc>
                  <a:txBody>
                    <a:bodyPr>
                      <a:noAutofit/>
                    </a:bodyPr>
                    <a:lstStyle/>
                    <a:p>
                      <a:pPr lvl="0" algn="ctr">
                        <a:spcBef>
                          <a:spcPts val="0"/>
                        </a:spcBef>
                        <a:buNone/>
                      </a:pPr>
                      <a:r>
                        <a:rPr lang="en"/>
                        <a:t>110x110x64</a:t>
                      </a:r>
                    </a:p>
                  </a:txBody>
                  <a:tcPr marT="91425" marB="91425" marR="91425" marL="91425"/>
                </a:tc>
                <a:tc>
                  <a:txBody>
                    <a:bodyPr>
                      <a:noAutofit/>
                    </a:bodyPr>
                    <a:lstStyle/>
                    <a:p>
                      <a:pPr lvl="0" algn="ctr">
                        <a:spcBef>
                          <a:spcPts val="0"/>
                        </a:spcBef>
                        <a:buNone/>
                      </a:pPr>
                      <a:r>
                        <a:rPr lang="en"/>
                        <a:t>7x7x3</a:t>
                      </a:r>
                    </a:p>
                  </a:txBody>
                  <a:tcPr marT="91425" marB="91425" marR="91425" marL="91425"/>
                </a:tc>
              </a:tr>
              <a:tr h="316975">
                <a:tc>
                  <a:txBody>
                    <a:bodyPr>
                      <a:noAutofit/>
                    </a:bodyPr>
                    <a:lstStyle/>
                    <a:p>
                      <a:pPr lvl="0" algn="ctr">
                        <a:spcBef>
                          <a:spcPts val="0"/>
                        </a:spcBef>
                        <a:buNone/>
                      </a:pPr>
                      <a:r>
                        <a:rPr lang="en"/>
                        <a:t>Pool1</a:t>
                      </a:r>
                    </a:p>
                  </a:txBody>
                  <a:tcPr marT="91425" marB="91425" marR="91425" marL="91425"/>
                </a:tc>
                <a:tc>
                  <a:txBody>
                    <a:bodyPr>
                      <a:noAutofit/>
                    </a:bodyPr>
                    <a:lstStyle/>
                    <a:p>
                      <a:pPr lvl="0" algn="ctr">
                        <a:spcBef>
                          <a:spcPts val="0"/>
                        </a:spcBef>
                        <a:buNone/>
                      </a:pPr>
                      <a:r>
                        <a:rPr lang="en"/>
                        <a:t>110x110x64</a:t>
                      </a:r>
                    </a:p>
                  </a:txBody>
                  <a:tcPr marT="91425" marB="91425" marR="91425" marL="91425"/>
                </a:tc>
                <a:tc>
                  <a:txBody>
                    <a:bodyPr>
                      <a:noAutofit/>
                    </a:bodyPr>
                    <a:lstStyle/>
                    <a:p>
                      <a:pPr lvl="0" algn="ctr">
                        <a:spcBef>
                          <a:spcPts val="0"/>
                        </a:spcBef>
                        <a:buNone/>
                      </a:pPr>
                      <a:r>
                        <a:rPr lang="en"/>
                        <a:t>55x55x64</a:t>
                      </a:r>
                    </a:p>
                  </a:txBody>
                  <a:tcPr marT="91425" marB="91425" marR="91425" marL="91425"/>
                </a:tc>
                <a:tc>
                  <a:txBody>
                    <a:bodyPr>
                      <a:noAutofit/>
                    </a:bodyPr>
                    <a:lstStyle/>
                    <a:p>
                      <a:pPr lvl="0" algn="ctr">
                        <a:spcBef>
                          <a:spcPts val="0"/>
                        </a:spcBef>
                        <a:buNone/>
                      </a:pPr>
                      <a:r>
                        <a:rPr lang="en"/>
                        <a:t>3x3x64</a:t>
                      </a:r>
                    </a:p>
                  </a:txBody>
                  <a:tcPr marT="91425" marB="91425" marR="91425" marL="91425"/>
                </a:tc>
              </a:tr>
              <a:tr h="320050">
                <a:tc>
                  <a:txBody>
                    <a:bodyPr>
                      <a:noAutofit/>
                    </a:bodyPr>
                    <a:lstStyle/>
                    <a:p>
                      <a:pPr lvl="0" rtl="0" algn="ctr">
                        <a:spcBef>
                          <a:spcPts val="0"/>
                        </a:spcBef>
                        <a:buNone/>
                      </a:pPr>
                      <a:r>
                        <a:rPr lang="en"/>
                        <a:t>Batch norm</a:t>
                      </a:r>
                    </a:p>
                  </a:txBody>
                  <a:tcPr marT="91425" marB="91425" marR="91425" marL="91425"/>
                </a:tc>
                <a:tc>
                  <a:txBody>
                    <a:bodyPr>
                      <a:noAutofit/>
                    </a:bodyPr>
                    <a:lstStyle/>
                    <a:p>
                      <a:pPr lvl="0" rtl="0" algn="ctr">
                        <a:spcBef>
                          <a:spcPts val="0"/>
                        </a:spcBef>
                        <a:buNone/>
                      </a:pPr>
                      <a:r>
                        <a:t/>
                      </a:r>
                      <a:endParaRPr/>
                    </a:p>
                  </a:txBody>
                  <a:tcPr marT="91425" marB="91425" marR="91425" marL="91425"/>
                </a:tc>
                <a:tc>
                  <a:txBody>
                    <a:bodyPr>
                      <a:noAutofit/>
                    </a:bodyPr>
                    <a:lstStyle/>
                    <a:p>
                      <a:pPr lvl="0" rtl="0" algn="ctr">
                        <a:spcBef>
                          <a:spcPts val="0"/>
                        </a:spcBef>
                        <a:buNone/>
                      </a:pPr>
                      <a:r>
                        <a:t/>
                      </a:r>
                      <a:endParaRPr/>
                    </a:p>
                  </a:txBody>
                  <a:tcPr marT="91425" marB="91425" marR="91425" marL="91425"/>
                </a:tc>
                <a:tc>
                  <a:txBody>
                    <a:bodyPr>
                      <a:noAutofit/>
                    </a:bodyPr>
                    <a:lstStyle/>
                    <a:p>
                      <a:pPr lvl="0" rtl="0" algn="ctr">
                        <a:spcBef>
                          <a:spcPts val="0"/>
                        </a:spcBef>
                        <a:buNone/>
                      </a:pPr>
                      <a:r>
                        <a:t/>
                      </a:r>
                      <a:endParaRPr/>
                    </a:p>
                  </a:txBody>
                  <a:tcPr marT="91425" marB="91425" marR="91425" marL="91425"/>
                </a:tc>
              </a:tr>
              <a:tr h="316975">
                <a:tc>
                  <a:txBody>
                    <a:bodyPr>
                      <a:noAutofit/>
                    </a:bodyPr>
                    <a:lstStyle/>
                    <a:p>
                      <a:pPr lvl="0" algn="ctr">
                        <a:spcBef>
                          <a:spcPts val="0"/>
                        </a:spcBef>
                        <a:buNone/>
                      </a:pPr>
                      <a:r>
                        <a:rPr lang="en"/>
                        <a:t>Conv2a</a:t>
                      </a:r>
                    </a:p>
                  </a:txBody>
                  <a:tcPr marT="91425" marB="91425" marR="91425" marL="91425"/>
                </a:tc>
                <a:tc>
                  <a:txBody>
                    <a:bodyPr>
                      <a:noAutofit/>
                    </a:bodyPr>
                    <a:lstStyle/>
                    <a:p>
                      <a:pPr lvl="0" algn="ctr">
                        <a:spcBef>
                          <a:spcPts val="0"/>
                        </a:spcBef>
                        <a:buNone/>
                      </a:pPr>
                      <a:r>
                        <a:rPr lang="en"/>
                        <a:t>55x55x64</a:t>
                      </a:r>
                    </a:p>
                  </a:txBody>
                  <a:tcPr marT="91425" marB="91425" marR="91425" marL="91425"/>
                </a:tc>
                <a:tc>
                  <a:txBody>
                    <a:bodyPr>
                      <a:noAutofit/>
                    </a:bodyPr>
                    <a:lstStyle/>
                    <a:p>
                      <a:pPr lvl="0" algn="ctr">
                        <a:spcBef>
                          <a:spcPts val="0"/>
                        </a:spcBef>
                        <a:buNone/>
                      </a:pPr>
                      <a:r>
                        <a:rPr lang="en"/>
                        <a:t>55x55x64</a:t>
                      </a:r>
                    </a:p>
                  </a:txBody>
                  <a:tcPr marT="91425" marB="91425" marR="91425" marL="91425"/>
                </a:tc>
                <a:tc>
                  <a:txBody>
                    <a:bodyPr>
                      <a:noAutofit/>
                    </a:bodyPr>
                    <a:lstStyle/>
                    <a:p>
                      <a:pPr lvl="0" algn="ctr">
                        <a:spcBef>
                          <a:spcPts val="0"/>
                        </a:spcBef>
                        <a:buNone/>
                      </a:pPr>
                      <a:r>
                        <a:rPr lang="en"/>
                        <a:t>1x1x64</a:t>
                      </a:r>
                    </a:p>
                  </a:txBody>
                  <a:tcPr marT="91425" marB="91425" marR="91425" marL="91425"/>
                </a:tc>
              </a:tr>
              <a:tr h="316975">
                <a:tc>
                  <a:txBody>
                    <a:bodyPr>
                      <a:noAutofit/>
                    </a:bodyPr>
                    <a:lstStyle/>
                    <a:p>
                      <a:pPr lvl="0" algn="ctr">
                        <a:spcBef>
                          <a:spcPts val="0"/>
                        </a:spcBef>
                        <a:buNone/>
                      </a:pPr>
                      <a:r>
                        <a:rPr lang="en"/>
                        <a:t>Conv2</a:t>
                      </a:r>
                    </a:p>
                  </a:txBody>
                  <a:tcPr marT="91425" marB="91425" marR="91425" marL="91425"/>
                </a:tc>
                <a:tc>
                  <a:txBody>
                    <a:bodyPr>
                      <a:noAutofit/>
                    </a:bodyPr>
                    <a:lstStyle/>
                    <a:p>
                      <a:pPr lvl="0" algn="ctr">
                        <a:spcBef>
                          <a:spcPts val="0"/>
                        </a:spcBef>
                        <a:buNone/>
                      </a:pPr>
                      <a:r>
                        <a:rPr lang="en"/>
                        <a:t>55x55x64</a:t>
                      </a:r>
                    </a:p>
                  </a:txBody>
                  <a:tcPr marT="91425" marB="91425" marR="91425" marL="91425"/>
                </a:tc>
                <a:tc>
                  <a:txBody>
                    <a:bodyPr>
                      <a:noAutofit/>
                    </a:bodyPr>
                    <a:lstStyle/>
                    <a:p>
                      <a:pPr lvl="0" algn="ctr">
                        <a:spcBef>
                          <a:spcPts val="0"/>
                        </a:spcBef>
                        <a:buNone/>
                      </a:pPr>
                      <a:r>
                        <a:rPr lang="en"/>
                        <a:t>55x55x128</a:t>
                      </a:r>
                    </a:p>
                  </a:txBody>
                  <a:tcPr marT="91425" marB="91425" marR="91425" marL="91425"/>
                </a:tc>
                <a:tc>
                  <a:txBody>
                    <a:bodyPr>
                      <a:noAutofit/>
                    </a:bodyPr>
                    <a:lstStyle/>
                    <a:p>
                      <a:pPr lvl="0" algn="ctr">
                        <a:spcBef>
                          <a:spcPts val="0"/>
                        </a:spcBef>
                        <a:buNone/>
                      </a:pPr>
                      <a:r>
                        <a:rPr lang="en"/>
                        <a:t>3x3x64</a:t>
                      </a:r>
                    </a:p>
                  </a:txBody>
                  <a:tcPr marT="91425" marB="91425" marR="91425" marL="91425"/>
                </a:tc>
              </a:tr>
              <a:tr h="320050">
                <a:tc>
                  <a:txBody>
                    <a:bodyPr>
                      <a:noAutofit/>
                    </a:bodyPr>
                    <a:lstStyle/>
                    <a:p>
                      <a:pPr lvl="0" algn="ctr">
                        <a:spcBef>
                          <a:spcPts val="0"/>
                        </a:spcBef>
                        <a:buNone/>
                      </a:pPr>
                      <a:r>
                        <a:rPr lang="en"/>
                        <a:t>Batch norm</a:t>
                      </a: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r>
              <a:tr h="316975">
                <a:tc>
                  <a:txBody>
                    <a:bodyPr>
                      <a:noAutofit/>
                    </a:bodyPr>
                    <a:lstStyle/>
                    <a:p>
                      <a:pPr lvl="0" algn="ctr">
                        <a:spcBef>
                          <a:spcPts val="0"/>
                        </a:spcBef>
                        <a:buNone/>
                      </a:pPr>
                      <a:r>
                        <a:rPr lang="en"/>
                        <a:t>Pool2</a:t>
                      </a:r>
                    </a:p>
                  </a:txBody>
                  <a:tcPr marT="91425" marB="91425" marR="91425" marL="91425"/>
                </a:tc>
                <a:tc>
                  <a:txBody>
                    <a:bodyPr>
                      <a:noAutofit/>
                    </a:bodyPr>
                    <a:lstStyle/>
                    <a:p>
                      <a:pPr lvl="0" algn="ctr">
                        <a:spcBef>
                          <a:spcPts val="0"/>
                        </a:spcBef>
                        <a:buNone/>
                      </a:pPr>
                      <a:r>
                        <a:rPr lang="en"/>
                        <a:t>55x55x128</a:t>
                      </a:r>
                    </a:p>
                  </a:txBody>
                  <a:tcPr marT="91425" marB="91425" marR="91425" marL="91425"/>
                </a:tc>
                <a:tc>
                  <a:txBody>
                    <a:bodyPr>
                      <a:noAutofit/>
                    </a:bodyPr>
                    <a:lstStyle/>
                    <a:p>
                      <a:pPr lvl="0" algn="ctr">
                        <a:spcBef>
                          <a:spcPts val="0"/>
                        </a:spcBef>
                        <a:buNone/>
                      </a:pPr>
                      <a:r>
                        <a:rPr lang="en"/>
                        <a:t>28x28x128</a:t>
                      </a:r>
                    </a:p>
                  </a:txBody>
                  <a:tcPr marT="91425" marB="91425" marR="91425" marL="91425"/>
                </a:tc>
                <a:tc>
                  <a:txBody>
                    <a:bodyPr>
                      <a:noAutofit/>
                    </a:bodyPr>
                    <a:lstStyle/>
                    <a:p>
                      <a:pPr lvl="0" algn="ctr">
                        <a:spcBef>
                          <a:spcPts val="0"/>
                        </a:spcBef>
                        <a:buNone/>
                      </a:pPr>
                      <a:r>
                        <a:rPr lang="en"/>
                        <a:t>3x3x128</a:t>
                      </a:r>
                    </a:p>
                  </a:txBody>
                  <a:tcPr marT="91425" marB="91425" marR="91425" marL="91425"/>
                </a:tc>
              </a:tr>
              <a:tr h="316975">
                <a:tc>
                  <a:txBody>
                    <a:bodyPr>
                      <a:noAutofit/>
                    </a:bodyPr>
                    <a:lstStyle/>
                    <a:p>
                      <a:pPr lvl="0" algn="ctr">
                        <a:spcBef>
                          <a:spcPts val="0"/>
                        </a:spcBef>
                        <a:buNone/>
                      </a:pPr>
                      <a:r>
                        <a:rPr lang="en"/>
                        <a:t>Conv3a</a:t>
                      </a:r>
                    </a:p>
                  </a:txBody>
                  <a:tcPr marT="91425" marB="91425" marR="91425" marL="91425"/>
                </a:tc>
                <a:tc>
                  <a:txBody>
                    <a:bodyPr>
                      <a:noAutofit/>
                    </a:bodyPr>
                    <a:lstStyle/>
                    <a:p>
                      <a:pPr lvl="0" algn="ctr">
                        <a:spcBef>
                          <a:spcPts val="0"/>
                        </a:spcBef>
                        <a:buNone/>
                      </a:pPr>
                      <a:r>
                        <a:rPr lang="en"/>
                        <a:t>28x28x128</a:t>
                      </a:r>
                    </a:p>
                  </a:txBody>
                  <a:tcPr marT="91425" marB="91425" marR="91425" marL="91425"/>
                </a:tc>
                <a:tc>
                  <a:txBody>
                    <a:bodyPr>
                      <a:noAutofit/>
                    </a:bodyPr>
                    <a:lstStyle/>
                    <a:p>
                      <a:pPr lvl="0" algn="ctr">
                        <a:spcBef>
                          <a:spcPts val="0"/>
                        </a:spcBef>
                        <a:buNone/>
                      </a:pPr>
                      <a:r>
                        <a:rPr lang="en"/>
                        <a:t>28x28x128</a:t>
                      </a:r>
                    </a:p>
                  </a:txBody>
                  <a:tcPr marT="91425" marB="91425" marR="91425" marL="91425"/>
                </a:tc>
                <a:tc>
                  <a:txBody>
                    <a:bodyPr>
                      <a:noAutofit/>
                    </a:bodyPr>
                    <a:lstStyle/>
                    <a:p>
                      <a:pPr lvl="0" algn="ctr">
                        <a:spcBef>
                          <a:spcPts val="0"/>
                        </a:spcBef>
                        <a:buNone/>
                      </a:pPr>
                      <a:r>
                        <a:rPr lang="en"/>
                        <a:t>1x1x128</a:t>
                      </a:r>
                    </a:p>
                  </a:txBody>
                  <a:tcPr marT="91425" marB="91425" marR="91425" marL="91425"/>
                </a:tc>
              </a:tr>
              <a:tr h="316975">
                <a:tc>
                  <a:txBody>
                    <a:bodyPr>
                      <a:noAutofit/>
                    </a:bodyPr>
                    <a:lstStyle/>
                    <a:p>
                      <a:pPr lvl="0" algn="ctr">
                        <a:spcBef>
                          <a:spcPts val="0"/>
                        </a:spcBef>
                        <a:buNone/>
                      </a:pPr>
                      <a:r>
                        <a:rPr lang="en"/>
                        <a:t>Conv3</a:t>
                      </a:r>
                    </a:p>
                  </a:txBody>
                  <a:tcPr marT="91425" marB="91425" marR="91425" marL="91425"/>
                </a:tc>
                <a:tc>
                  <a:txBody>
                    <a:bodyPr>
                      <a:noAutofit/>
                    </a:bodyPr>
                    <a:lstStyle/>
                    <a:p>
                      <a:pPr lvl="0" algn="ctr">
                        <a:spcBef>
                          <a:spcPts val="0"/>
                        </a:spcBef>
                        <a:buNone/>
                      </a:pPr>
                      <a:r>
                        <a:rPr lang="en"/>
                        <a:t>28x28x128</a:t>
                      </a:r>
                    </a:p>
                  </a:txBody>
                  <a:tcPr marT="91425" marB="91425" marR="91425" marL="91425"/>
                </a:tc>
                <a:tc>
                  <a:txBody>
                    <a:bodyPr>
                      <a:noAutofit/>
                    </a:bodyPr>
                    <a:lstStyle/>
                    <a:p>
                      <a:pPr lvl="0" algn="ctr">
                        <a:spcBef>
                          <a:spcPts val="0"/>
                        </a:spcBef>
                        <a:buNone/>
                      </a:pPr>
                      <a:r>
                        <a:rPr lang="en"/>
                        <a:t>28x28x256</a:t>
                      </a:r>
                    </a:p>
                  </a:txBody>
                  <a:tcPr marT="91425" marB="91425" marR="91425" marL="91425"/>
                </a:tc>
                <a:tc>
                  <a:txBody>
                    <a:bodyPr>
                      <a:noAutofit/>
                    </a:bodyPr>
                    <a:lstStyle/>
                    <a:p>
                      <a:pPr lvl="0" algn="ctr">
                        <a:spcBef>
                          <a:spcPts val="0"/>
                        </a:spcBef>
                        <a:buNone/>
                      </a:pPr>
                      <a:r>
                        <a:rPr lang="en"/>
                        <a:t>3x3x128</a:t>
                      </a:r>
                    </a:p>
                  </a:txBody>
                  <a:tcPr marT="91425" marB="91425" marR="91425" marL="91425"/>
                </a:tc>
              </a:tr>
              <a:tr h="320050">
                <a:tc>
                  <a:txBody>
                    <a:bodyPr>
                      <a:noAutofit/>
                    </a:bodyPr>
                    <a:lstStyle/>
                    <a:p>
                      <a:pPr lvl="0" algn="ctr">
                        <a:spcBef>
                          <a:spcPts val="0"/>
                        </a:spcBef>
                        <a:buNone/>
                      </a:pPr>
                      <a:r>
                        <a:rPr lang="en"/>
                        <a:t>Pool3</a:t>
                      </a:r>
                    </a:p>
                  </a:txBody>
                  <a:tcPr marT="91425" marB="91425" marR="91425" marL="91425"/>
                </a:tc>
                <a:tc>
                  <a:txBody>
                    <a:bodyPr>
                      <a:noAutofit/>
                    </a:bodyPr>
                    <a:lstStyle/>
                    <a:p>
                      <a:pPr lvl="0" algn="ctr">
                        <a:spcBef>
                          <a:spcPts val="0"/>
                        </a:spcBef>
                        <a:buNone/>
                      </a:pPr>
                      <a:r>
                        <a:rPr lang="en"/>
                        <a:t>28x28x256</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3x3x256</a:t>
                      </a: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Cont..</a:t>
            </a:r>
          </a:p>
        </p:txBody>
      </p:sp>
      <p:graphicFrame>
        <p:nvGraphicFramePr>
          <p:cNvPr id="120" name="Shape 120"/>
          <p:cNvGraphicFramePr/>
          <p:nvPr/>
        </p:nvGraphicFramePr>
        <p:xfrm>
          <a:off x="952500" y="1047750"/>
          <a:ext cx="3000000" cy="3000000"/>
        </p:xfrm>
        <a:graphic>
          <a:graphicData uri="http://schemas.openxmlformats.org/drawingml/2006/table">
            <a:tbl>
              <a:tblPr>
                <a:noFill/>
                <a:tableStyleId>{C12FF6AD-EA68-428A-A0A1-A46E6076E029}</a:tableStyleId>
              </a:tblPr>
              <a:tblGrid>
                <a:gridCol w="1809750"/>
                <a:gridCol w="1809750"/>
                <a:gridCol w="1809750"/>
                <a:gridCol w="1809750"/>
              </a:tblGrid>
              <a:tr h="381000">
                <a:tc>
                  <a:txBody>
                    <a:bodyPr>
                      <a:noAutofit/>
                    </a:bodyPr>
                    <a:lstStyle/>
                    <a:p>
                      <a:pPr lvl="0" algn="ctr">
                        <a:spcBef>
                          <a:spcPts val="0"/>
                        </a:spcBef>
                        <a:buNone/>
                      </a:pPr>
                      <a:r>
                        <a:rPr lang="en"/>
                        <a:t>Layer</a:t>
                      </a:r>
                    </a:p>
                  </a:txBody>
                  <a:tcPr marT="91425" marB="91425" marR="91425" marL="91425"/>
                </a:tc>
                <a:tc>
                  <a:txBody>
                    <a:bodyPr>
                      <a:noAutofit/>
                    </a:bodyPr>
                    <a:lstStyle/>
                    <a:p>
                      <a:pPr lvl="0" algn="ctr">
                        <a:spcBef>
                          <a:spcPts val="0"/>
                        </a:spcBef>
                        <a:buNone/>
                      </a:pPr>
                      <a:r>
                        <a:rPr lang="en"/>
                        <a:t>Input Size</a:t>
                      </a:r>
                    </a:p>
                  </a:txBody>
                  <a:tcPr marT="91425" marB="91425" marR="91425" marL="91425"/>
                </a:tc>
                <a:tc>
                  <a:txBody>
                    <a:bodyPr>
                      <a:noAutofit/>
                    </a:bodyPr>
                    <a:lstStyle/>
                    <a:p>
                      <a:pPr lvl="0" algn="ctr">
                        <a:spcBef>
                          <a:spcPts val="0"/>
                        </a:spcBef>
                        <a:buNone/>
                      </a:pPr>
                      <a:r>
                        <a:rPr lang="en"/>
                        <a:t>Output Size</a:t>
                      </a:r>
                    </a:p>
                  </a:txBody>
                  <a:tcPr marT="91425" marB="91425" marR="91425" marL="91425"/>
                </a:tc>
                <a:tc>
                  <a:txBody>
                    <a:bodyPr>
                      <a:noAutofit/>
                    </a:bodyPr>
                    <a:lstStyle/>
                    <a:p>
                      <a:pPr lvl="0" algn="ctr">
                        <a:spcBef>
                          <a:spcPts val="0"/>
                        </a:spcBef>
                        <a:buNone/>
                      </a:pPr>
                      <a:r>
                        <a:rPr lang="en"/>
                        <a:t>Kernel</a:t>
                      </a:r>
                    </a:p>
                  </a:txBody>
                  <a:tcPr marT="91425" marB="91425" marR="91425" marL="91425"/>
                </a:tc>
              </a:tr>
              <a:tr h="381000">
                <a:tc>
                  <a:txBody>
                    <a:bodyPr>
                      <a:noAutofit/>
                    </a:bodyPr>
                    <a:lstStyle/>
                    <a:p>
                      <a:pPr lvl="0" algn="ctr">
                        <a:spcBef>
                          <a:spcPts val="0"/>
                        </a:spcBef>
                        <a:buNone/>
                      </a:pPr>
                      <a:r>
                        <a:rPr lang="en"/>
                        <a:t>Batch norm</a:t>
                      </a: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r>
              <a:tr h="381000">
                <a:tc>
                  <a:txBody>
                    <a:bodyPr>
                      <a:noAutofit/>
                    </a:bodyPr>
                    <a:lstStyle/>
                    <a:p>
                      <a:pPr lvl="0" algn="ctr">
                        <a:spcBef>
                          <a:spcPts val="0"/>
                        </a:spcBef>
                        <a:buNone/>
                      </a:pPr>
                      <a:r>
                        <a:rPr lang="en"/>
                        <a:t>Conv4a</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1x1x256</a:t>
                      </a:r>
                    </a:p>
                  </a:txBody>
                  <a:tcPr marT="91425" marB="91425" marR="91425" marL="91425"/>
                </a:tc>
              </a:tr>
              <a:tr h="381000">
                <a:tc>
                  <a:txBody>
                    <a:bodyPr>
                      <a:noAutofit/>
                    </a:bodyPr>
                    <a:lstStyle/>
                    <a:p>
                      <a:pPr lvl="0" algn="ctr">
                        <a:spcBef>
                          <a:spcPts val="0"/>
                        </a:spcBef>
                        <a:buNone/>
                      </a:pPr>
                      <a:r>
                        <a:rPr lang="en"/>
                        <a:t>Conv4</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3x3x256</a:t>
                      </a:r>
                    </a:p>
                  </a:txBody>
                  <a:tcPr marT="91425" marB="91425" marR="91425" marL="91425"/>
                </a:tc>
              </a:tr>
              <a:tr h="381000">
                <a:tc>
                  <a:txBody>
                    <a:bodyPr>
                      <a:noAutofit/>
                    </a:bodyPr>
                    <a:lstStyle/>
                    <a:p>
                      <a:pPr lvl="0" algn="ctr">
                        <a:spcBef>
                          <a:spcPts val="0"/>
                        </a:spcBef>
                        <a:buNone/>
                      </a:pPr>
                      <a:r>
                        <a:rPr lang="en"/>
                        <a:t>Batch norm </a:t>
                      </a: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r>
              <a:tr h="381000">
                <a:tc>
                  <a:txBody>
                    <a:bodyPr>
                      <a:noAutofit/>
                    </a:bodyPr>
                    <a:lstStyle/>
                    <a:p>
                      <a:pPr lvl="0" algn="ctr">
                        <a:spcBef>
                          <a:spcPts val="0"/>
                        </a:spcBef>
                        <a:buNone/>
                      </a:pPr>
                      <a:r>
                        <a:rPr lang="en"/>
                        <a:t>Conv5a</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1x1x256</a:t>
                      </a:r>
                    </a:p>
                  </a:txBody>
                  <a:tcPr marT="91425" marB="91425" marR="91425" marL="91425"/>
                </a:tc>
              </a:tr>
              <a:tr h="381000">
                <a:tc>
                  <a:txBody>
                    <a:bodyPr>
                      <a:noAutofit/>
                    </a:bodyPr>
                    <a:lstStyle/>
                    <a:p>
                      <a:pPr lvl="0" algn="ctr">
                        <a:spcBef>
                          <a:spcPts val="0"/>
                        </a:spcBef>
                        <a:buNone/>
                      </a:pPr>
                      <a:r>
                        <a:rPr lang="en"/>
                        <a:t>Conv5</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3x3x256</a:t>
                      </a:r>
                    </a:p>
                  </a:txBody>
                  <a:tcPr marT="91425" marB="91425" marR="91425" marL="91425"/>
                </a:tc>
              </a:tr>
              <a:tr h="381000">
                <a:tc>
                  <a:txBody>
                    <a:bodyPr>
                      <a:noAutofit/>
                    </a:bodyPr>
                    <a:lstStyle/>
                    <a:p>
                      <a:pPr lvl="0" algn="ctr">
                        <a:spcBef>
                          <a:spcPts val="0"/>
                        </a:spcBef>
                        <a:buNone/>
                      </a:pPr>
                      <a:r>
                        <a:rPr lang="en"/>
                        <a:t>Batch norm</a:t>
                      </a: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Cont..</a:t>
            </a:r>
          </a:p>
        </p:txBody>
      </p:sp>
      <p:graphicFrame>
        <p:nvGraphicFramePr>
          <p:cNvPr id="126" name="Shape 126"/>
          <p:cNvGraphicFramePr/>
          <p:nvPr/>
        </p:nvGraphicFramePr>
        <p:xfrm>
          <a:off x="952500" y="1238250"/>
          <a:ext cx="3000000" cy="3000000"/>
        </p:xfrm>
        <a:graphic>
          <a:graphicData uri="http://schemas.openxmlformats.org/drawingml/2006/table">
            <a:tbl>
              <a:tblPr>
                <a:noFill/>
                <a:tableStyleId>{C12FF6AD-EA68-428A-A0A1-A46E6076E029}</a:tableStyleId>
              </a:tblPr>
              <a:tblGrid>
                <a:gridCol w="1809750"/>
                <a:gridCol w="1809750"/>
                <a:gridCol w="1809750"/>
                <a:gridCol w="1809750"/>
              </a:tblGrid>
              <a:tr h="381000">
                <a:tc>
                  <a:txBody>
                    <a:bodyPr>
                      <a:noAutofit/>
                    </a:bodyPr>
                    <a:lstStyle/>
                    <a:p>
                      <a:pPr lvl="0" algn="ctr">
                        <a:spcBef>
                          <a:spcPts val="0"/>
                        </a:spcBef>
                        <a:buNone/>
                      </a:pPr>
                      <a:r>
                        <a:rPr lang="en"/>
                        <a:t>Layer</a:t>
                      </a:r>
                    </a:p>
                  </a:txBody>
                  <a:tcPr marT="91425" marB="91425" marR="91425" marL="91425"/>
                </a:tc>
                <a:tc>
                  <a:txBody>
                    <a:bodyPr>
                      <a:noAutofit/>
                    </a:bodyPr>
                    <a:lstStyle/>
                    <a:p>
                      <a:pPr lvl="0" algn="ctr">
                        <a:spcBef>
                          <a:spcPts val="0"/>
                        </a:spcBef>
                        <a:buNone/>
                      </a:pPr>
                      <a:r>
                        <a:rPr lang="en"/>
                        <a:t>Input Size</a:t>
                      </a:r>
                    </a:p>
                  </a:txBody>
                  <a:tcPr marT="91425" marB="91425" marR="91425" marL="91425"/>
                </a:tc>
                <a:tc>
                  <a:txBody>
                    <a:bodyPr>
                      <a:noAutofit/>
                    </a:bodyPr>
                    <a:lstStyle/>
                    <a:p>
                      <a:pPr lvl="0" algn="ctr">
                        <a:spcBef>
                          <a:spcPts val="0"/>
                        </a:spcBef>
                        <a:buNone/>
                      </a:pPr>
                      <a:r>
                        <a:rPr lang="en"/>
                        <a:t>Output Size</a:t>
                      </a:r>
                    </a:p>
                  </a:txBody>
                  <a:tcPr marT="91425" marB="91425" marR="91425" marL="91425"/>
                </a:tc>
                <a:tc>
                  <a:txBody>
                    <a:bodyPr>
                      <a:noAutofit/>
                    </a:bodyPr>
                    <a:lstStyle/>
                    <a:p>
                      <a:pPr lvl="0" algn="ctr">
                        <a:spcBef>
                          <a:spcPts val="0"/>
                        </a:spcBef>
                        <a:buNone/>
                      </a:pPr>
                      <a:r>
                        <a:rPr lang="en"/>
                        <a:t>Kernel</a:t>
                      </a:r>
                    </a:p>
                  </a:txBody>
                  <a:tcPr marT="91425" marB="91425" marR="91425" marL="91425"/>
                </a:tc>
              </a:tr>
              <a:tr h="381000">
                <a:tc>
                  <a:txBody>
                    <a:bodyPr>
                      <a:noAutofit/>
                    </a:bodyPr>
                    <a:lstStyle/>
                    <a:p>
                      <a:pPr lvl="0" algn="ctr">
                        <a:spcBef>
                          <a:spcPts val="0"/>
                        </a:spcBef>
                        <a:buNone/>
                      </a:pPr>
                      <a:r>
                        <a:rPr lang="en"/>
                        <a:t>Conv6a</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1x1x256</a:t>
                      </a:r>
                    </a:p>
                  </a:txBody>
                  <a:tcPr marT="91425" marB="91425" marR="91425" marL="91425"/>
                </a:tc>
              </a:tr>
              <a:tr h="381000">
                <a:tc>
                  <a:txBody>
                    <a:bodyPr>
                      <a:noAutofit/>
                    </a:bodyPr>
                    <a:lstStyle/>
                    <a:p>
                      <a:pPr lvl="0" algn="ctr">
                        <a:spcBef>
                          <a:spcPts val="0"/>
                        </a:spcBef>
                        <a:buNone/>
                      </a:pPr>
                      <a:r>
                        <a:rPr lang="en"/>
                        <a:t>Conv6</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3x3x256</a:t>
                      </a:r>
                    </a:p>
                  </a:txBody>
                  <a:tcPr marT="91425" marB="91425" marR="91425" marL="91425"/>
                </a:tc>
              </a:tr>
              <a:tr h="381000">
                <a:tc>
                  <a:txBody>
                    <a:bodyPr>
                      <a:noAutofit/>
                    </a:bodyPr>
                    <a:lstStyle/>
                    <a:p>
                      <a:pPr lvl="0" algn="ctr">
                        <a:spcBef>
                          <a:spcPts val="0"/>
                        </a:spcBef>
                        <a:buNone/>
                      </a:pPr>
                      <a:r>
                        <a:rPr lang="en"/>
                        <a:t>Pool6</a:t>
                      </a:r>
                    </a:p>
                  </a:txBody>
                  <a:tcPr marT="91425" marB="91425" marR="91425" marL="91425"/>
                </a:tc>
                <a:tc>
                  <a:txBody>
                    <a:bodyPr>
                      <a:noAutofit/>
                    </a:bodyPr>
                    <a:lstStyle/>
                    <a:p>
                      <a:pPr lvl="0" algn="ctr">
                        <a:spcBef>
                          <a:spcPts val="0"/>
                        </a:spcBef>
                        <a:buNone/>
                      </a:pPr>
                      <a:r>
                        <a:rPr lang="en"/>
                        <a:t>14x14x256</a:t>
                      </a:r>
                    </a:p>
                  </a:txBody>
                  <a:tcPr marT="91425" marB="91425" marR="91425" marL="91425"/>
                </a:tc>
                <a:tc>
                  <a:txBody>
                    <a:bodyPr>
                      <a:noAutofit/>
                    </a:bodyPr>
                    <a:lstStyle/>
                    <a:p>
                      <a:pPr lvl="0" algn="ctr">
                        <a:spcBef>
                          <a:spcPts val="0"/>
                        </a:spcBef>
                        <a:buNone/>
                      </a:pPr>
                      <a:r>
                        <a:rPr lang="en"/>
                        <a:t>7x7x256</a:t>
                      </a:r>
                    </a:p>
                  </a:txBody>
                  <a:tcPr marT="91425" marB="91425" marR="91425" marL="91425"/>
                </a:tc>
                <a:tc>
                  <a:txBody>
                    <a:bodyPr>
                      <a:noAutofit/>
                    </a:bodyPr>
                    <a:lstStyle/>
                    <a:p>
                      <a:pPr lvl="0" algn="ctr">
                        <a:spcBef>
                          <a:spcPts val="0"/>
                        </a:spcBef>
                        <a:buNone/>
                      </a:pPr>
                      <a:r>
                        <a:rPr lang="en"/>
                        <a:t>3x3x256</a:t>
                      </a:r>
                    </a:p>
                  </a:txBody>
                  <a:tcPr marT="91425" marB="91425" marR="91425" marL="91425"/>
                </a:tc>
              </a:tr>
              <a:tr h="381000">
                <a:tc>
                  <a:txBody>
                    <a:bodyPr>
                      <a:noAutofit/>
                    </a:bodyPr>
                    <a:lstStyle/>
                    <a:p>
                      <a:pPr lvl="0" algn="ctr">
                        <a:spcBef>
                          <a:spcPts val="0"/>
                        </a:spcBef>
                        <a:buNone/>
                      </a:pPr>
                      <a:r>
                        <a:rPr lang="en"/>
                        <a:t>Batch norm</a:t>
                      </a: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r>
              <a:tr h="381000">
                <a:tc>
                  <a:txBody>
                    <a:bodyPr>
                      <a:noAutofit/>
                    </a:bodyPr>
                    <a:lstStyle/>
                    <a:p>
                      <a:pPr lvl="0" algn="ctr">
                        <a:spcBef>
                          <a:spcPts val="0"/>
                        </a:spcBef>
                        <a:buNone/>
                      </a:pPr>
                      <a:r>
                        <a:rPr lang="en"/>
                        <a:t>FC1</a:t>
                      </a:r>
                    </a:p>
                  </a:txBody>
                  <a:tcPr marT="91425" marB="91425" marR="91425" marL="91425"/>
                </a:tc>
                <a:tc>
                  <a:txBody>
                    <a:bodyPr>
                      <a:noAutofit/>
                    </a:bodyPr>
                    <a:lstStyle/>
                    <a:p>
                      <a:pPr lvl="0" algn="ctr">
                        <a:spcBef>
                          <a:spcPts val="0"/>
                        </a:spcBef>
                        <a:buNone/>
                      </a:pPr>
                      <a:r>
                        <a:rPr lang="en"/>
                        <a:t>12544</a:t>
                      </a:r>
                    </a:p>
                  </a:txBody>
                  <a:tcPr marT="91425" marB="91425" marR="91425" marL="91425"/>
                </a:tc>
                <a:tc>
                  <a:txBody>
                    <a:bodyPr>
                      <a:noAutofit/>
                    </a:bodyPr>
                    <a:lstStyle/>
                    <a:p>
                      <a:pPr lvl="0" algn="ctr">
                        <a:spcBef>
                          <a:spcPts val="0"/>
                        </a:spcBef>
                        <a:buNone/>
                      </a:pPr>
                      <a:r>
                        <a:rPr lang="en"/>
                        <a:t>128</a:t>
                      </a:r>
                    </a:p>
                  </a:txBody>
                  <a:tcPr marT="91425" marB="91425" marR="91425" marL="91425"/>
                </a:tc>
                <a:tc>
                  <a:txBody>
                    <a:bodyPr>
                      <a:noAutofit/>
                    </a:bodyPr>
                    <a:lstStyle/>
                    <a:p>
                      <a:pPr lvl="0" algn="ctr">
                        <a:spcBef>
                          <a:spcPts val="0"/>
                        </a:spcBef>
                        <a:buNone/>
                      </a:pPr>
                      <a:r>
                        <a:t/>
                      </a:r>
                      <a:endParaRPr/>
                    </a:p>
                  </a:txBody>
                  <a:tcPr marT="91425" marB="91425" marR="91425" marL="91425"/>
                </a:tc>
              </a:tr>
              <a:tr h="381000">
                <a:tc>
                  <a:txBody>
                    <a:bodyPr>
                      <a:noAutofit/>
                    </a:bodyPr>
                    <a:lstStyle/>
                    <a:p>
                      <a:pPr lvl="0" rtl="0" algn="ctr">
                        <a:spcBef>
                          <a:spcPts val="0"/>
                        </a:spcBef>
                        <a:buClr>
                          <a:schemeClr val="dk1"/>
                        </a:buClr>
                        <a:buSzPct val="78571"/>
                        <a:buFont typeface="Arial"/>
                        <a:buNone/>
                      </a:pPr>
                      <a:r>
                        <a:rPr lang="en">
                          <a:solidFill>
                            <a:schemeClr val="dk1"/>
                          </a:solidFill>
                        </a:rPr>
                        <a:t>Dropout</a:t>
                      </a:r>
                    </a:p>
                  </a:txBody>
                  <a:tcPr marT="91425" marB="91425" marR="91425" marL="91425"/>
                </a:tc>
                <a:tc>
                  <a:txBody>
                    <a:bodyPr>
                      <a:noAutofit/>
                    </a:bodyPr>
                    <a:lstStyle/>
                    <a:p>
                      <a:pPr lvl="0" rtl="0" algn="ctr">
                        <a:spcBef>
                          <a:spcPts val="0"/>
                        </a:spcBef>
                        <a:buNone/>
                      </a:pPr>
                      <a:r>
                        <a:t/>
                      </a:r>
                      <a:endParaRPr/>
                    </a:p>
                  </a:txBody>
                  <a:tcPr marT="91425" marB="91425" marR="91425" marL="91425"/>
                </a:tc>
                <a:tc>
                  <a:txBody>
                    <a:bodyPr>
                      <a:noAutofit/>
                    </a:bodyPr>
                    <a:lstStyle/>
                    <a:p>
                      <a:pPr lvl="0" rtl="0" algn="ctr">
                        <a:spcBef>
                          <a:spcPts val="0"/>
                        </a:spcBef>
                        <a:buNone/>
                      </a:pPr>
                      <a:r>
                        <a:t/>
                      </a:r>
                      <a:endParaRPr/>
                    </a:p>
                  </a:txBody>
                  <a:tcPr marT="91425" marB="91425" marR="91425" marL="91425"/>
                </a:tc>
                <a:tc>
                  <a:txBody>
                    <a:bodyPr>
                      <a:noAutofit/>
                    </a:bodyPr>
                    <a:lstStyle/>
                    <a:p>
                      <a:pPr lvl="0" rtl="0" algn="ctr">
                        <a:spcBef>
                          <a:spcPts val="0"/>
                        </a:spcBef>
                        <a:buNone/>
                      </a:pPr>
                      <a:r>
                        <a:t/>
                      </a:r>
                      <a:endParaRPr/>
                    </a:p>
                  </a:txBody>
                  <a:tcPr marT="91425" marB="91425" marR="91425" marL="91425"/>
                </a:tc>
              </a:tr>
              <a:tr h="381000">
                <a:tc>
                  <a:txBody>
                    <a:bodyPr>
                      <a:noAutofit/>
                    </a:bodyPr>
                    <a:lstStyle/>
                    <a:p>
                      <a:pPr lvl="0" algn="ctr">
                        <a:spcBef>
                          <a:spcPts val="0"/>
                        </a:spcBef>
                        <a:buNone/>
                      </a:pPr>
                      <a:r>
                        <a:rPr lang="en"/>
                        <a:t>FC2</a:t>
                      </a:r>
                    </a:p>
                  </a:txBody>
                  <a:tcPr marT="91425" marB="91425" marR="91425" marL="91425"/>
                </a:tc>
                <a:tc>
                  <a:txBody>
                    <a:bodyPr>
                      <a:noAutofit/>
                    </a:bodyPr>
                    <a:lstStyle/>
                    <a:p>
                      <a:pPr lvl="0" algn="ctr">
                        <a:spcBef>
                          <a:spcPts val="0"/>
                        </a:spcBef>
                        <a:buNone/>
                      </a:pPr>
                      <a:r>
                        <a:rPr lang="en"/>
                        <a:t>128</a:t>
                      </a:r>
                    </a:p>
                  </a:txBody>
                  <a:tcPr marT="91425" marB="91425" marR="91425" marL="91425"/>
                </a:tc>
                <a:tc>
                  <a:txBody>
                    <a:bodyPr>
                      <a:noAutofit/>
                    </a:bodyPr>
                    <a:lstStyle/>
                    <a:p>
                      <a:pPr lvl="0" algn="ctr">
                        <a:spcBef>
                          <a:spcPts val="0"/>
                        </a:spcBef>
                        <a:buNone/>
                      </a:pPr>
                      <a:r>
                        <a:rPr lang="en"/>
                        <a:t>7</a:t>
                      </a:r>
                    </a:p>
                  </a:txBody>
                  <a:tcPr marT="91425" marB="91425" marR="91425" marL="91425"/>
                </a:tc>
                <a:tc>
                  <a:txBody>
                    <a:bodyPr>
                      <a:noAutofit/>
                    </a:bodyPr>
                    <a:lstStyle/>
                    <a:p>
                      <a:pPr lvl="0" algn="ctr">
                        <a:spcBef>
                          <a:spcPts val="0"/>
                        </a:spcBef>
                        <a:buNone/>
                      </a:pPr>
                      <a:r>
                        <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8913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2400"/>
              <a:t>Sliding window + Revised O-NET for Fish Detection</a:t>
            </a:r>
          </a:p>
        </p:txBody>
      </p:sp>
      <p:sp>
        <p:nvSpPr>
          <p:cNvPr id="132" name="Shape 132"/>
          <p:cNvSpPr txBox="1"/>
          <p:nvPr>
            <p:ph idx="1" type="body"/>
          </p:nvPr>
        </p:nvSpPr>
        <p:spPr>
          <a:xfrm>
            <a:off x="311700" y="1480375"/>
            <a:ext cx="8520600" cy="3088500"/>
          </a:xfrm>
          <a:prstGeom prst="rect">
            <a:avLst/>
          </a:prstGeom>
        </p:spPr>
        <p:txBody>
          <a:bodyPr anchorCtr="0" anchor="t" bIns="91425" lIns="91425" rIns="91425" tIns="91425">
            <a:noAutofit/>
          </a:bodyPr>
          <a:lstStyle/>
          <a:p>
            <a:pPr lvl="0">
              <a:spcBef>
                <a:spcPts val="0"/>
              </a:spcBef>
              <a:buNone/>
            </a:pPr>
            <a:r>
              <a:rPr lang="en"/>
              <a:t>Sliding Window: A fixed-size window scan the whole image, if there is fish, output [1, 0], otherwise [0, 1]</a:t>
            </a:r>
          </a:p>
          <a:p>
            <a:pPr lvl="0">
              <a:spcBef>
                <a:spcPts val="0"/>
              </a:spcBef>
              <a:buNone/>
            </a:pPr>
            <a:r>
              <a:rPr lang="en"/>
              <a:t>Minimize softmax cross entropy:</a:t>
            </a:r>
          </a:p>
          <a:p>
            <a:pPr lvl="0">
              <a:spcBef>
                <a:spcPts val="0"/>
              </a:spcBef>
              <a:buNone/>
            </a:pPr>
            <a:r>
              <a:t/>
            </a:r>
            <a:endParaRPr/>
          </a:p>
        </p:txBody>
      </p:sp>
      <p:pic>
        <p:nvPicPr>
          <p:cNvPr id="133" name="Shape 133"/>
          <p:cNvPicPr preferRelativeResize="0"/>
          <p:nvPr/>
        </p:nvPicPr>
        <p:blipFill>
          <a:blip r:embed="rId3">
            <a:alphaModFix/>
          </a:blip>
          <a:stretch>
            <a:fillRect/>
          </a:stretch>
        </p:blipFill>
        <p:spPr>
          <a:xfrm>
            <a:off x="766150" y="2879950"/>
            <a:ext cx="6919924" cy="1054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1464199" y="0"/>
            <a:ext cx="6336176"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689225" y="152400"/>
            <a:ext cx="6071003"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613200"/>
          </a:xfrm>
          <a:prstGeom prst="rect">
            <a:avLst/>
          </a:prstGeom>
        </p:spPr>
        <p:txBody>
          <a:bodyPr anchorCtr="0" anchor="t" bIns="91425" lIns="91425" rIns="91425" tIns="91425">
            <a:noAutofit/>
          </a:bodyPr>
          <a:lstStyle/>
          <a:p>
            <a:pPr lvl="0" rtl="0">
              <a:spcBef>
                <a:spcPts val="0"/>
              </a:spcBef>
              <a:buNone/>
            </a:pPr>
            <a:r>
              <a:rPr lang="en"/>
              <a:t>ROI(Selective search) + O-Net</a:t>
            </a:r>
          </a:p>
        </p:txBody>
      </p:sp>
      <p:sp>
        <p:nvSpPr>
          <p:cNvPr id="149" name="Shape 149"/>
          <p:cNvSpPr txBox="1"/>
          <p:nvPr>
            <p:ph idx="1" type="body"/>
          </p:nvPr>
        </p:nvSpPr>
        <p:spPr>
          <a:xfrm>
            <a:off x="311700" y="1171675"/>
            <a:ext cx="3999900" cy="3397200"/>
          </a:xfrm>
          <a:prstGeom prst="rect">
            <a:avLst/>
          </a:prstGeom>
        </p:spPr>
        <p:txBody>
          <a:bodyPr anchorCtr="0" anchor="t" bIns="91425" lIns="91425" rIns="91425" tIns="91425">
            <a:noAutofit/>
          </a:bodyPr>
          <a:lstStyle/>
          <a:p>
            <a:pPr lvl="0">
              <a:spcBef>
                <a:spcPts val="0"/>
              </a:spcBef>
              <a:buClr>
                <a:schemeClr val="dk1"/>
              </a:buClr>
              <a:buSzPct val="45833"/>
              <a:buFont typeface="Arial"/>
              <a:buNone/>
            </a:pPr>
            <a:r>
              <a:rPr lang="en" sz="2400"/>
              <a:t>Based on the paper IJCV13’ Selective Search for Object Recognition</a:t>
            </a:r>
          </a:p>
        </p:txBody>
      </p:sp>
      <p:pic>
        <p:nvPicPr>
          <p:cNvPr id="150" name="Shape 150"/>
          <p:cNvPicPr preferRelativeResize="0"/>
          <p:nvPr/>
        </p:nvPicPr>
        <p:blipFill>
          <a:blip r:embed="rId3">
            <a:alphaModFix/>
          </a:blip>
          <a:stretch>
            <a:fillRect/>
          </a:stretch>
        </p:blipFill>
        <p:spPr>
          <a:xfrm>
            <a:off x="4311597" y="973103"/>
            <a:ext cx="4761799" cy="40907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Similarity Measures</a:t>
            </a:r>
          </a:p>
        </p:txBody>
      </p:sp>
      <p:sp>
        <p:nvSpPr>
          <p:cNvPr id="156" name="Shape 156"/>
          <p:cNvSpPr txBox="1"/>
          <p:nvPr>
            <p:ph idx="1" type="body"/>
          </p:nvPr>
        </p:nvSpPr>
        <p:spPr>
          <a:xfrm>
            <a:off x="311700" y="1171600"/>
            <a:ext cx="8520600" cy="3765600"/>
          </a:xfrm>
          <a:prstGeom prst="rect">
            <a:avLst/>
          </a:prstGeom>
        </p:spPr>
        <p:txBody>
          <a:bodyPr anchorCtr="0" anchor="t" bIns="91425" lIns="91425" rIns="91425" tIns="91425">
            <a:noAutofit/>
          </a:bodyPr>
          <a:lstStyle/>
          <a:p>
            <a:pPr lvl="0">
              <a:spcBef>
                <a:spcPts val="0"/>
              </a:spcBef>
              <a:buNone/>
            </a:pPr>
            <a:r>
              <a:rPr lang="en"/>
              <a:t>Color Measure:</a:t>
            </a:r>
          </a:p>
          <a:p>
            <a:pPr lvl="0">
              <a:spcBef>
                <a:spcPts val="0"/>
              </a:spcBef>
              <a:buNone/>
            </a:pPr>
            <a:r>
              <a:t/>
            </a:r>
            <a:endParaRPr/>
          </a:p>
          <a:p>
            <a:pPr lvl="0">
              <a:spcBef>
                <a:spcPts val="0"/>
              </a:spcBef>
              <a:buNone/>
            </a:pPr>
            <a:r>
              <a:rPr lang="en"/>
              <a:t>Texture Measure:</a:t>
            </a:r>
          </a:p>
          <a:p>
            <a:pPr lvl="0">
              <a:spcBef>
                <a:spcPts val="0"/>
              </a:spcBef>
              <a:buNone/>
            </a:pPr>
            <a:r>
              <a:t/>
            </a:r>
            <a:endParaRPr/>
          </a:p>
          <a:p>
            <a:pPr lvl="0">
              <a:spcBef>
                <a:spcPts val="0"/>
              </a:spcBef>
              <a:buNone/>
            </a:pPr>
            <a:r>
              <a:rPr lang="en"/>
              <a:t>Fill Measure:  </a:t>
            </a:r>
          </a:p>
          <a:p>
            <a:pPr lvl="0">
              <a:spcBef>
                <a:spcPts val="0"/>
              </a:spcBef>
              <a:buNone/>
            </a:pPr>
            <a:r>
              <a:t/>
            </a:r>
            <a:endParaRPr/>
          </a:p>
          <a:p>
            <a:pPr lvl="0" rtl="0">
              <a:spcBef>
                <a:spcPts val="0"/>
              </a:spcBef>
              <a:buNone/>
            </a:pPr>
            <a:r>
              <a:rPr lang="en"/>
              <a:t>Final Measure: </a:t>
            </a:r>
          </a:p>
        </p:txBody>
      </p:sp>
      <p:pic>
        <p:nvPicPr>
          <p:cNvPr id="157" name="Shape 157"/>
          <p:cNvPicPr preferRelativeResize="0"/>
          <p:nvPr/>
        </p:nvPicPr>
        <p:blipFill>
          <a:blip r:embed="rId3">
            <a:alphaModFix/>
          </a:blip>
          <a:stretch>
            <a:fillRect/>
          </a:stretch>
        </p:blipFill>
        <p:spPr>
          <a:xfrm>
            <a:off x="2107000" y="1171600"/>
            <a:ext cx="2624050" cy="664099"/>
          </a:xfrm>
          <a:prstGeom prst="rect">
            <a:avLst/>
          </a:prstGeom>
          <a:noFill/>
          <a:ln>
            <a:noFill/>
          </a:ln>
        </p:spPr>
      </p:pic>
      <p:pic>
        <p:nvPicPr>
          <p:cNvPr id="158" name="Shape 158"/>
          <p:cNvPicPr preferRelativeResize="0"/>
          <p:nvPr/>
        </p:nvPicPr>
        <p:blipFill>
          <a:blip r:embed="rId4">
            <a:alphaModFix/>
          </a:blip>
          <a:stretch>
            <a:fillRect/>
          </a:stretch>
        </p:blipFill>
        <p:spPr>
          <a:xfrm>
            <a:off x="2254637" y="2036812"/>
            <a:ext cx="3095625" cy="695325"/>
          </a:xfrm>
          <a:prstGeom prst="rect">
            <a:avLst/>
          </a:prstGeom>
          <a:noFill/>
          <a:ln>
            <a:noFill/>
          </a:ln>
        </p:spPr>
      </p:pic>
      <p:pic>
        <p:nvPicPr>
          <p:cNvPr id="159" name="Shape 159"/>
          <p:cNvPicPr preferRelativeResize="0"/>
          <p:nvPr/>
        </p:nvPicPr>
        <p:blipFill>
          <a:blip r:embed="rId5">
            <a:alphaModFix/>
          </a:blip>
          <a:stretch>
            <a:fillRect/>
          </a:stretch>
        </p:blipFill>
        <p:spPr>
          <a:xfrm>
            <a:off x="2143125" y="2986462"/>
            <a:ext cx="4857750" cy="847725"/>
          </a:xfrm>
          <a:prstGeom prst="rect">
            <a:avLst/>
          </a:prstGeom>
          <a:noFill/>
          <a:ln>
            <a:noFill/>
          </a:ln>
        </p:spPr>
      </p:pic>
      <p:pic>
        <p:nvPicPr>
          <p:cNvPr id="160" name="Shape 160"/>
          <p:cNvPicPr preferRelativeResize="0"/>
          <p:nvPr/>
        </p:nvPicPr>
        <p:blipFill>
          <a:blip r:embed="rId6">
            <a:alphaModFix/>
          </a:blip>
          <a:stretch>
            <a:fillRect/>
          </a:stretch>
        </p:blipFill>
        <p:spPr>
          <a:xfrm>
            <a:off x="2201000" y="3931250"/>
            <a:ext cx="5219700" cy="102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pic>
        <p:nvPicPr>
          <p:cNvPr id="165" name="Shape 165"/>
          <p:cNvPicPr preferRelativeResize="0"/>
          <p:nvPr/>
        </p:nvPicPr>
        <p:blipFill>
          <a:blip r:embed="rId3">
            <a:alphaModFix/>
          </a:blip>
          <a:stretch>
            <a:fillRect/>
          </a:stretch>
        </p:blipFill>
        <p:spPr>
          <a:xfrm>
            <a:off x="0" y="1058231"/>
            <a:ext cx="9143999" cy="33825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pic>
        <p:nvPicPr>
          <p:cNvPr id="170" name="Shape 170"/>
          <p:cNvPicPr preferRelativeResize="0"/>
          <p:nvPr/>
        </p:nvPicPr>
        <p:blipFill>
          <a:blip r:embed="rId3">
            <a:alphaModFix/>
          </a:blip>
          <a:stretch>
            <a:fillRect/>
          </a:stretch>
        </p:blipFill>
        <p:spPr>
          <a:xfrm>
            <a:off x="224175" y="152400"/>
            <a:ext cx="7963692"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Background (Meaning of the competition)</a:t>
            </a:r>
          </a:p>
        </p:txBody>
      </p:sp>
      <p:sp>
        <p:nvSpPr>
          <p:cNvPr id="66" name="Shape 66"/>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rPr lang="en"/>
              <a:t>Nearly half of the world depends on seafood for their main source of protein. In the Western and Central Pacific, where 60% of the world’s tuna is caught, illegal, unreported, and unregulated fishing practices are threatening marine ecosystems, global seafood supplies and local livelihoods. The Nature Conservancy is working with local, regional and global partners to preserve this fishery for the future.</a:t>
            </a:r>
          </a:p>
        </p:txBody>
      </p:sp>
      <p:pic>
        <p:nvPicPr>
          <p:cNvPr id="67" name="Shape 67"/>
          <p:cNvPicPr preferRelativeResize="0"/>
          <p:nvPr/>
        </p:nvPicPr>
        <p:blipFill>
          <a:blip r:embed="rId3">
            <a:alphaModFix/>
          </a:blip>
          <a:stretch>
            <a:fillRect/>
          </a:stretch>
        </p:blipFill>
        <p:spPr>
          <a:xfrm>
            <a:off x="1222050" y="3003925"/>
            <a:ext cx="6286500" cy="1714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pic>
        <p:nvPicPr>
          <p:cNvPr id="175" name="Shape 175"/>
          <p:cNvPicPr preferRelativeResize="0"/>
          <p:nvPr/>
        </p:nvPicPr>
        <p:blipFill>
          <a:blip r:embed="rId3">
            <a:alphaModFix/>
          </a:blip>
          <a:stretch>
            <a:fillRect/>
          </a:stretch>
        </p:blipFill>
        <p:spPr>
          <a:xfrm>
            <a:off x="1393525" y="0"/>
            <a:ext cx="5585726"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152400" y="152400"/>
            <a:ext cx="8620028"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Pros and Cons of SS</a:t>
            </a:r>
          </a:p>
        </p:txBody>
      </p:sp>
      <p:sp>
        <p:nvSpPr>
          <p:cNvPr id="186" name="Shape 186"/>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rPr lang="en"/>
              <a:t>Advantages: </a:t>
            </a:r>
          </a:p>
          <a:p>
            <a:pPr indent="-228600" lvl="0" marL="457200">
              <a:spcBef>
                <a:spcPts val="0"/>
              </a:spcBef>
              <a:buAutoNum type="arabicPeriod"/>
            </a:pPr>
            <a:r>
              <a:rPr lang="en"/>
              <a:t>more </a:t>
            </a:r>
            <a:r>
              <a:rPr lang="en"/>
              <a:t>reasonable</a:t>
            </a:r>
            <a:r>
              <a:rPr lang="en"/>
              <a:t> regions as compared with sliding window method</a:t>
            </a:r>
          </a:p>
          <a:p>
            <a:pPr indent="-228600" lvl="0" marL="457200" rtl="0">
              <a:spcBef>
                <a:spcPts val="0"/>
              </a:spcBef>
              <a:buAutoNum type="arabicPeriod"/>
            </a:pPr>
            <a:r>
              <a:rPr lang="en"/>
              <a:t>No non-maximal </a:t>
            </a:r>
            <a:r>
              <a:rPr lang="en"/>
              <a:t>suppression</a:t>
            </a:r>
            <a:r>
              <a:rPr lang="en"/>
              <a:t>(nms) needed</a:t>
            </a:r>
          </a:p>
          <a:p>
            <a:pPr lvl="0" rtl="0">
              <a:spcBef>
                <a:spcPts val="0"/>
              </a:spcBef>
              <a:buNone/>
            </a:pPr>
            <a:r>
              <a:rPr lang="en"/>
              <a:t>Disadvantages:</a:t>
            </a:r>
          </a:p>
          <a:p>
            <a:pPr indent="-228600" lvl="0" marL="457200" rtl="0">
              <a:spcBef>
                <a:spcPts val="0"/>
              </a:spcBef>
              <a:buAutoNum type="arabicPeriod"/>
            </a:pPr>
            <a:r>
              <a:rPr lang="en"/>
              <a:t>Computationally very expensive (at least O(n^3))</a:t>
            </a:r>
          </a:p>
          <a:p>
            <a:pPr indent="-228600" lvl="0" marL="457200">
              <a:spcBef>
                <a:spcPts val="0"/>
              </a:spcBef>
              <a:buAutoNum type="arabicPeriod"/>
            </a:pPr>
            <a:r>
              <a:rPr lang="en"/>
              <a:t>Sometimes the </a:t>
            </a:r>
            <a:r>
              <a:rPr lang="en"/>
              <a:t>region</a:t>
            </a:r>
            <a:r>
              <a:rPr lang="en"/>
              <a:t> proposal does not contain fish</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Bounding box regression</a:t>
            </a:r>
          </a:p>
        </p:txBody>
      </p:sp>
      <p:sp>
        <p:nvSpPr>
          <p:cNvPr id="192" name="Shape 192"/>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rPr lang="en"/>
              <a:t>Feed the whole image into a NN and outputs 4 values, top-x, top-y, width and height.</a:t>
            </a:r>
          </a:p>
          <a:p>
            <a:pPr lvl="0">
              <a:spcBef>
                <a:spcPts val="0"/>
              </a:spcBef>
              <a:buNone/>
            </a:pPr>
            <a:r>
              <a:t/>
            </a:r>
            <a:endParaRPr/>
          </a:p>
          <a:p>
            <a:pPr lvl="0">
              <a:spcBef>
                <a:spcPts val="0"/>
              </a:spcBef>
              <a:buNone/>
            </a:pPr>
            <a:r>
              <a:rPr lang="en"/>
              <a:t>Out networks perform </a:t>
            </a:r>
            <a:r>
              <a:rPr lang="en"/>
              <a:t>extremely</a:t>
            </a:r>
            <a:r>
              <a:rPr lang="en"/>
              <a:t> bad</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pic>
        <p:nvPicPr>
          <p:cNvPr id="197" name="Shape 197"/>
          <p:cNvPicPr preferRelativeResize="0"/>
          <p:nvPr/>
        </p:nvPicPr>
        <p:blipFill>
          <a:blip r:embed="rId3">
            <a:alphaModFix/>
          </a:blip>
          <a:stretch>
            <a:fillRect/>
          </a:stretch>
        </p:blipFill>
        <p:spPr>
          <a:xfrm>
            <a:off x="708712" y="-12"/>
            <a:ext cx="7515225" cy="4924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Whole image prediction</a:t>
            </a:r>
            <a:br>
              <a:rPr lang="en"/>
            </a:br>
          </a:p>
        </p:txBody>
      </p:sp>
      <p:sp>
        <p:nvSpPr>
          <p:cNvPr id="203" name="Shape 203"/>
          <p:cNvSpPr txBox="1"/>
          <p:nvPr>
            <p:ph idx="1" type="body"/>
          </p:nvPr>
        </p:nvSpPr>
        <p:spPr>
          <a:xfrm>
            <a:off x="311700" y="1171600"/>
            <a:ext cx="8520600" cy="3972000"/>
          </a:xfrm>
          <a:prstGeom prst="rect">
            <a:avLst/>
          </a:prstGeom>
        </p:spPr>
        <p:txBody>
          <a:bodyPr anchorCtr="0" anchor="t" bIns="91425" lIns="91425" rIns="91425" tIns="91425">
            <a:noAutofit/>
          </a:bodyPr>
          <a:lstStyle/>
          <a:p>
            <a:pPr lvl="0" rtl="0">
              <a:spcBef>
                <a:spcPts val="0"/>
              </a:spcBef>
              <a:buNone/>
            </a:pPr>
            <a:r>
              <a:rPr lang="en" sz="2400"/>
              <a:t>We have tried </a:t>
            </a:r>
            <a:r>
              <a:rPr lang="en" sz="2400"/>
              <a:t>Zeiler&amp;Fergus Net and VGG-16.</a:t>
            </a:r>
          </a:p>
          <a:p>
            <a:pPr lvl="0" rtl="0">
              <a:spcBef>
                <a:spcPts val="0"/>
              </a:spcBef>
              <a:buNone/>
            </a:pPr>
            <a:r>
              <a:rPr lang="en" sz="2400"/>
              <a:t>It turns out that whole image prediction with Zeiler&amp;Fergus Net is the best out of all models.</a:t>
            </a:r>
          </a:p>
          <a:p>
            <a:pPr lvl="0" rtl="0">
              <a:spcBef>
                <a:spcPts val="0"/>
              </a:spcBef>
              <a:buNone/>
            </a:pPr>
            <a:r>
              <a:rPr lang="en" sz="2400"/>
              <a:t>The reasons that whole image prediction performs so good are:</a:t>
            </a:r>
          </a:p>
          <a:p>
            <a:pPr indent="-381000" lvl="0" marL="457200" rtl="0">
              <a:spcBef>
                <a:spcPts val="0"/>
              </a:spcBef>
              <a:buSzPct val="100000"/>
              <a:buAutoNum type="arabicPeriod"/>
            </a:pPr>
            <a:r>
              <a:rPr lang="en" sz="2400"/>
              <a:t>Fish detection has many errors</a:t>
            </a:r>
          </a:p>
          <a:p>
            <a:pPr indent="-381000" lvl="0" marL="457200" rtl="0">
              <a:spcBef>
                <a:spcPts val="0"/>
              </a:spcBef>
              <a:buSzPct val="100000"/>
              <a:buAutoNum type="arabicPeriod"/>
            </a:pPr>
            <a:r>
              <a:rPr lang="en" sz="2400"/>
              <a:t>There is correlation between the ship(boat) and the fish</a:t>
            </a:r>
          </a:p>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Performances</a:t>
            </a:r>
          </a:p>
        </p:txBody>
      </p:sp>
      <p:sp>
        <p:nvSpPr>
          <p:cNvPr id="209" name="Shape 209"/>
          <p:cNvSpPr txBox="1"/>
          <p:nvPr>
            <p:ph idx="1" type="body"/>
          </p:nvPr>
        </p:nvSpPr>
        <p:spPr>
          <a:xfrm>
            <a:off x="311700" y="1171600"/>
            <a:ext cx="8520600" cy="3768300"/>
          </a:xfrm>
          <a:prstGeom prst="rect">
            <a:avLst/>
          </a:prstGeom>
        </p:spPr>
        <p:txBody>
          <a:bodyPr anchorCtr="0" anchor="t" bIns="91425" lIns="91425" rIns="91425" tIns="91425">
            <a:noAutofit/>
          </a:bodyPr>
          <a:lstStyle/>
          <a:p>
            <a:pPr indent="-228600" lvl="0" marL="457200" rtl="0">
              <a:spcBef>
                <a:spcPts val="0"/>
              </a:spcBef>
              <a:buAutoNum type="arabicPeriod"/>
            </a:pPr>
            <a:r>
              <a:rPr lang="en"/>
              <a:t>First round prediction with 1000 test images: Rank 48 out of 2293 teams (top 2%)</a:t>
            </a:r>
          </a:p>
          <a:p>
            <a:pPr lvl="0" rtl="0">
              <a:spcBef>
                <a:spcPts val="0"/>
              </a:spcBef>
              <a:buNone/>
            </a:pPr>
            <a:r>
              <a:t/>
            </a:r>
            <a:endParaRPr/>
          </a:p>
          <a:p>
            <a:pPr indent="-228600" lvl="0" marL="457200" rtl="0">
              <a:spcBef>
                <a:spcPts val="0"/>
              </a:spcBef>
              <a:buAutoNum type="arabicPeriod"/>
            </a:pPr>
            <a:r>
              <a:rPr lang="en"/>
              <a:t>Second round prediction with 12,000+ test images: Rank 224 out of 2293 teams (top 10%) due to the </a:t>
            </a:r>
            <a:r>
              <a:rPr lang="en"/>
              <a:t>competition</a:t>
            </a:r>
            <a:r>
              <a:rPr lang="en"/>
              <a:t> host change the boats as well as overfitting from first round</a:t>
            </a:r>
          </a:p>
          <a:p>
            <a:pPr lvl="0" rtl="0">
              <a:spcBef>
                <a:spcPts val="0"/>
              </a:spcBef>
              <a:buNone/>
            </a:pPr>
            <a:r>
              <a:rPr lang="en"/>
              <a:t>Finally won a bronze medal</a:t>
            </a:r>
          </a:p>
          <a:p>
            <a:pPr lvl="0" rtl="0">
              <a:spcBef>
                <a:spcPts val="0"/>
              </a:spcBef>
              <a:buNone/>
            </a:pPr>
            <a:r>
              <a:rPr lang="en" u="sng">
                <a:solidFill>
                  <a:schemeClr val="hlink"/>
                </a:solidFill>
                <a:hlinkClick r:id="rId3"/>
              </a:rPr>
              <a:t>https://www.kaggle.com/c/the-nature-conservancy-fisheries-monitoring/leaderboard</a:t>
            </a:r>
          </a:p>
          <a:p>
            <a:pPr lvl="0" rtl="0">
              <a:spcBef>
                <a:spcPts val="0"/>
              </a:spcBef>
              <a:buNone/>
            </a:pPr>
            <a:r>
              <a:t/>
            </a:r>
            <a:endParaRPr/>
          </a:p>
          <a:p>
            <a:pPr lvl="0" rtl="0">
              <a:spcBef>
                <a:spcPts val="0"/>
              </a:spcBef>
              <a:buNone/>
            </a:pPr>
            <a:r>
              <a:rPr lang="en"/>
              <a:t>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Codes and weights</a:t>
            </a:r>
          </a:p>
        </p:txBody>
      </p:sp>
      <p:sp>
        <p:nvSpPr>
          <p:cNvPr id="215" name="Shape 215"/>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rPr lang="en" sz="3000" u="sng">
                <a:solidFill>
                  <a:schemeClr val="hlink"/>
                </a:solidFill>
                <a:hlinkClick r:id="rId3"/>
              </a:rPr>
              <a:t>https://github.com/yinhaoxiao/something2</a:t>
            </a:r>
          </a:p>
          <a:p>
            <a:pPr lvl="0">
              <a:spcBef>
                <a:spcPts val="0"/>
              </a:spcBef>
              <a:buNone/>
            </a:pPr>
            <a:r>
              <a:t/>
            </a:r>
            <a:endParaRPr sz="3000"/>
          </a:p>
          <a:p>
            <a:pPr lvl="0">
              <a:spcBef>
                <a:spcPts val="0"/>
              </a:spcBef>
              <a:buNone/>
            </a:pPr>
            <a:r>
              <a:rPr lang="en" sz="3000"/>
              <a:t>The project is more than 500MB (not including images, more than 10GB including images) since the weights are very big. Feel free to download and run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Solution shared by other contestant (8th in the competition)</a:t>
            </a:r>
          </a:p>
        </p:txBody>
      </p:sp>
      <p:sp>
        <p:nvSpPr>
          <p:cNvPr id="221" name="Shape 221"/>
          <p:cNvSpPr txBox="1"/>
          <p:nvPr>
            <p:ph idx="1" type="body"/>
          </p:nvPr>
        </p:nvSpPr>
        <p:spPr>
          <a:xfrm>
            <a:off x="311700" y="1467900"/>
            <a:ext cx="8520600" cy="3100800"/>
          </a:xfrm>
          <a:prstGeom prst="rect">
            <a:avLst/>
          </a:prstGeom>
        </p:spPr>
        <p:txBody>
          <a:bodyPr anchorCtr="0" anchor="t" bIns="91425" lIns="91425" rIns="91425" tIns="91425">
            <a:noAutofit/>
          </a:bodyPr>
          <a:lstStyle/>
          <a:p>
            <a:pPr lvl="0">
              <a:spcBef>
                <a:spcPts val="0"/>
              </a:spcBef>
              <a:buNone/>
            </a:pPr>
            <a:r>
              <a:t/>
            </a:r>
            <a:endParaRPr sz="1100"/>
          </a:p>
          <a:p>
            <a:pPr lvl="0">
              <a:spcBef>
                <a:spcPts val="0"/>
              </a:spcBef>
              <a:buNone/>
            </a:pPr>
            <a:r>
              <a:t/>
            </a:r>
            <a:endParaRPr sz="3000"/>
          </a:p>
          <a:p>
            <a:pPr lvl="0">
              <a:spcBef>
                <a:spcPts val="0"/>
              </a:spcBef>
              <a:buNone/>
            </a:pPr>
            <a:r>
              <a:t/>
            </a:r>
            <a:endParaRPr sz="3000"/>
          </a:p>
        </p:txBody>
      </p:sp>
      <p:pic>
        <p:nvPicPr>
          <p:cNvPr id="222" name="Shape 222"/>
          <p:cNvPicPr preferRelativeResize="0"/>
          <p:nvPr/>
        </p:nvPicPr>
        <p:blipFill>
          <a:blip r:embed="rId3">
            <a:alphaModFix/>
          </a:blip>
          <a:stretch>
            <a:fillRect/>
          </a:stretch>
        </p:blipFill>
        <p:spPr>
          <a:xfrm>
            <a:off x="833775" y="1389776"/>
            <a:ext cx="7163323" cy="3618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Cont..</a:t>
            </a:r>
          </a:p>
        </p:txBody>
      </p:sp>
      <p:sp>
        <p:nvSpPr>
          <p:cNvPr id="73" name="Shape 73"/>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rPr lang="en"/>
              <a:t>There are 6 kinds of fishes we need to classify.</a:t>
            </a:r>
          </a:p>
          <a:p>
            <a:pPr lvl="0">
              <a:spcBef>
                <a:spcPts val="0"/>
              </a:spcBef>
              <a:buNone/>
            </a:pPr>
            <a:r>
              <a:t/>
            </a:r>
            <a:endParaRPr/>
          </a:p>
          <a:p>
            <a:pPr lvl="0">
              <a:spcBef>
                <a:spcPts val="0"/>
              </a:spcBef>
              <a:buNone/>
            </a:pPr>
            <a:r>
              <a:t/>
            </a:r>
            <a:endParaRPr/>
          </a:p>
        </p:txBody>
      </p:sp>
      <p:pic>
        <p:nvPicPr>
          <p:cNvPr id="74" name="Shape 74"/>
          <p:cNvPicPr preferRelativeResize="0"/>
          <p:nvPr/>
        </p:nvPicPr>
        <p:blipFill>
          <a:blip r:embed="rId3">
            <a:alphaModFix/>
          </a:blip>
          <a:stretch>
            <a:fillRect/>
          </a:stretch>
        </p:blipFill>
        <p:spPr>
          <a:xfrm>
            <a:off x="653725" y="1588624"/>
            <a:ext cx="7952426" cy="3326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Problem Definition</a:t>
            </a:r>
          </a:p>
        </p:txBody>
      </p:sp>
      <p:sp>
        <p:nvSpPr>
          <p:cNvPr id="80" name="Shape 80"/>
          <p:cNvSpPr txBox="1"/>
          <p:nvPr>
            <p:ph idx="1" type="body"/>
          </p:nvPr>
        </p:nvSpPr>
        <p:spPr>
          <a:xfrm>
            <a:off x="311700" y="1171600"/>
            <a:ext cx="8520600" cy="3397200"/>
          </a:xfrm>
          <a:prstGeom prst="rect">
            <a:avLst/>
          </a:prstGeom>
        </p:spPr>
        <p:txBody>
          <a:bodyPr anchorCtr="0" anchor="t" bIns="91425" lIns="91425" rIns="91425" tIns="91425">
            <a:noAutofit/>
          </a:bodyPr>
          <a:lstStyle/>
          <a:p>
            <a:pPr lvl="0" rtl="0">
              <a:spcBef>
                <a:spcPts val="0"/>
              </a:spcBef>
              <a:buNone/>
            </a:pPr>
            <a:r>
              <a:rPr lang="en"/>
              <a:t>We have 8 classifications in total, besides the previous 6 types of fishes, there are 2 more which are “No Fish” and “Other Fish”.</a:t>
            </a:r>
          </a:p>
          <a:p>
            <a:pPr lvl="0" rtl="0">
              <a:spcBef>
                <a:spcPts val="0"/>
              </a:spcBef>
              <a:buNone/>
            </a:pPr>
            <a:r>
              <a:rPr lang="en"/>
              <a:t>No Fish: There is no fish in the whole image</a:t>
            </a:r>
          </a:p>
          <a:p>
            <a:pPr lvl="0">
              <a:spcBef>
                <a:spcPts val="0"/>
              </a:spcBef>
              <a:buNone/>
            </a:pPr>
            <a:r>
              <a:rPr lang="en"/>
              <a:t>Other Fish: There is fish in the image but the fish does not belong to the previous 6 types of fish.</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Cont.. some sample images</a:t>
            </a:r>
          </a:p>
        </p:txBody>
      </p:sp>
      <p:pic>
        <p:nvPicPr>
          <p:cNvPr id="86" name="Shape 86"/>
          <p:cNvPicPr preferRelativeResize="0"/>
          <p:nvPr/>
        </p:nvPicPr>
        <p:blipFill>
          <a:blip r:embed="rId3">
            <a:alphaModFix/>
          </a:blip>
          <a:stretch>
            <a:fillRect/>
          </a:stretch>
        </p:blipFill>
        <p:spPr>
          <a:xfrm>
            <a:off x="964787" y="1058227"/>
            <a:ext cx="6697073" cy="375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152400" y="152400"/>
            <a:ext cx="8839199" cy="47798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939825" y="152400"/>
            <a:ext cx="6530444"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Approaches</a:t>
            </a:r>
          </a:p>
        </p:txBody>
      </p:sp>
      <p:sp>
        <p:nvSpPr>
          <p:cNvPr id="102" name="Shape 102"/>
          <p:cNvSpPr txBox="1"/>
          <p:nvPr>
            <p:ph idx="1" type="body"/>
          </p:nvPr>
        </p:nvSpPr>
        <p:spPr>
          <a:xfrm>
            <a:off x="311700" y="1171600"/>
            <a:ext cx="8520600" cy="3930900"/>
          </a:xfrm>
          <a:prstGeom prst="rect">
            <a:avLst/>
          </a:prstGeom>
        </p:spPr>
        <p:txBody>
          <a:bodyPr anchorCtr="0" anchor="t" bIns="91425" lIns="91425" rIns="91425" tIns="91425">
            <a:noAutofit/>
          </a:bodyPr>
          <a:lstStyle/>
          <a:p>
            <a:pPr lvl="0">
              <a:spcBef>
                <a:spcPts val="0"/>
              </a:spcBef>
              <a:buNone/>
            </a:pPr>
            <a:r>
              <a:rPr lang="en"/>
              <a:t>We have tried multiple models:</a:t>
            </a:r>
          </a:p>
          <a:p>
            <a:pPr indent="-228600" lvl="0" marL="457200" rtl="0">
              <a:spcBef>
                <a:spcPts val="0"/>
              </a:spcBef>
              <a:buAutoNum type="arabicPeriod"/>
            </a:pPr>
            <a:r>
              <a:rPr lang="en"/>
              <a:t>2-step (Fish detection+recognition) method with R-CNN (</a:t>
            </a:r>
            <a:r>
              <a:rPr lang="en"/>
              <a:t>Region</a:t>
            </a:r>
            <a:r>
              <a:rPr lang="en"/>
              <a:t> based CNN)</a:t>
            </a:r>
          </a:p>
          <a:p>
            <a:pPr indent="-228600" lvl="0" marL="457200" rtl="0">
              <a:spcBef>
                <a:spcPts val="0"/>
              </a:spcBef>
              <a:buAutoNum type="alphaLcPeriod"/>
            </a:pPr>
            <a:r>
              <a:rPr lang="en"/>
              <a:t>For detection: Sliding window + Revised O-NET; For </a:t>
            </a:r>
            <a:r>
              <a:rPr lang="en"/>
              <a:t>recognition</a:t>
            </a:r>
            <a:r>
              <a:rPr lang="en"/>
              <a:t>: Revised Zeiler&amp;Fergus Net</a:t>
            </a:r>
          </a:p>
          <a:p>
            <a:pPr indent="-228600" lvl="0" marL="457200" rtl="0">
              <a:spcBef>
                <a:spcPts val="0"/>
              </a:spcBef>
              <a:buAutoNum type="alphaLcPeriod"/>
            </a:pPr>
            <a:r>
              <a:rPr lang="en"/>
              <a:t>For detection: Region of Interest(ROI) such as Selective search + Revised O-NET; For </a:t>
            </a:r>
            <a:r>
              <a:rPr lang="en"/>
              <a:t>recognition</a:t>
            </a:r>
            <a:r>
              <a:rPr lang="en"/>
              <a:t>: VGG-16/</a:t>
            </a:r>
            <a:r>
              <a:rPr lang="en"/>
              <a:t>Revised Zeiler&amp;Fergus Net</a:t>
            </a:r>
          </a:p>
          <a:p>
            <a:pPr indent="-228600" lvl="0" marL="457200" rtl="0">
              <a:spcBef>
                <a:spcPts val="0"/>
              </a:spcBef>
              <a:buAutoNum type="alphaLcPeriod"/>
            </a:pPr>
            <a:r>
              <a:rPr lang="en"/>
              <a:t>For detection: Bounding box regression with O-NET and </a:t>
            </a:r>
            <a:r>
              <a:rPr lang="en"/>
              <a:t>Zeiler&amp;Fergus Net; For recognition: VGG-16 and Zeiler&amp;Fergus Net</a:t>
            </a:r>
          </a:p>
          <a:p>
            <a:pPr indent="-228600" lvl="0" marL="457200" rtl="0">
              <a:spcBef>
                <a:spcPts val="0"/>
              </a:spcBef>
              <a:buAutoNum type="arabicPeriod"/>
            </a:pPr>
            <a:r>
              <a:rPr lang="en"/>
              <a:t>Whole image </a:t>
            </a:r>
            <a:r>
              <a:rPr lang="en"/>
              <a:t>prediction</a:t>
            </a:r>
          </a:p>
          <a:p>
            <a:pPr indent="-228600" lvl="0" marL="457200" rtl="0">
              <a:spcBef>
                <a:spcPts val="0"/>
              </a:spcBef>
              <a:buAutoNum type="alphaLcPeriod"/>
            </a:pPr>
            <a:r>
              <a:rPr lang="en"/>
              <a:t>Zeiler&amp;Fergus Net</a:t>
            </a:r>
          </a:p>
          <a:p>
            <a:pPr indent="-228600" lvl="0" marL="457200" rtl="0">
              <a:spcBef>
                <a:spcPts val="0"/>
              </a:spcBef>
              <a:buAutoNum type="alphaLcPeriod"/>
            </a:pPr>
            <a:r>
              <a:rPr lang="en"/>
              <a:t>VGG-16</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406875" y="0"/>
            <a:ext cx="8520600" cy="613200"/>
          </a:xfrm>
          <a:prstGeom prst="rect">
            <a:avLst/>
          </a:prstGeom>
        </p:spPr>
        <p:txBody>
          <a:bodyPr anchorCtr="0" anchor="t" bIns="91425" lIns="91425" rIns="91425" tIns="91425">
            <a:noAutofit/>
          </a:bodyPr>
          <a:lstStyle/>
          <a:p>
            <a:pPr lvl="0">
              <a:spcBef>
                <a:spcPts val="0"/>
              </a:spcBef>
              <a:buNone/>
            </a:pPr>
            <a:r>
              <a:rPr lang="en"/>
              <a:t>Revised O-Net for Fish Detection</a:t>
            </a:r>
          </a:p>
        </p:txBody>
      </p:sp>
      <p:graphicFrame>
        <p:nvGraphicFramePr>
          <p:cNvPr id="108" name="Shape 108"/>
          <p:cNvGraphicFramePr/>
          <p:nvPr/>
        </p:nvGraphicFramePr>
        <p:xfrm>
          <a:off x="1085625" y="594704"/>
          <a:ext cx="3000000" cy="3000000"/>
        </p:xfrm>
        <a:graphic>
          <a:graphicData uri="http://schemas.openxmlformats.org/drawingml/2006/table">
            <a:tbl>
              <a:tblPr>
                <a:noFill/>
                <a:tableStyleId>{C12FF6AD-EA68-428A-A0A1-A46E6076E029}</a:tableStyleId>
              </a:tblPr>
              <a:tblGrid>
                <a:gridCol w="1692450"/>
                <a:gridCol w="1692450"/>
                <a:gridCol w="1692450"/>
                <a:gridCol w="1692450"/>
              </a:tblGrid>
              <a:tr h="270525">
                <a:tc>
                  <a:txBody>
                    <a:bodyPr>
                      <a:noAutofit/>
                    </a:bodyPr>
                    <a:lstStyle/>
                    <a:p>
                      <a:pPr lvl="0" algn="ctr">
                        <a:spcBef>
                          <a:spcPts val="0"/>
                        </a:spcBef>
                        <a:buNone/>
                      </a:pPr>
                      <a:r>
                        <a:rPr lang="en"/>
                        <a:t>Layer</a:t>
                      </a:r>
                    </a:p>
                  </a:txBody>
                  <a:tcPr marT="91425" marB="91425" marR="91425" marL="91425"/>
                </a:tc>
                <a:tc>
                  <a:txBody>
                    <a:bodyPr>
                      <a:noAutofit/>
                    </a:bodyPr>
                    <a:lstStyle/>
                    <a:p>
                      <a:pPr lvl="0" algn="ctr">
                        <a:spcBef>
                          <a:spcPts val="0"/>
                        </a:spcBef>
                        <a:buNone/>
                      </a:pPr>
                      <a:r>
                        <a:rPr lang="en"/>
                        <a:t>Input Size</a:t>
                      </a:r>
                    </a:p>
                  </a:txBody>
                  <a:tcPr marT="91425" marB="91425" marR="91425" marL="91425"/>
                </a:tc>
                <a:tc>
                  <a:txBody>
                    <a:bodyPr>
                      <a:noAutofit/>
                    </a:bodyPr>
                    <a:lstStyle/>
                    <a:p>
                      <a:pPr lvl="0" algn="ctr">
                        <a:spcBef>
                          <a:spcPts val="0"/>
                        </a:spcBef>
                        <a:buNone/>
                      </a:pPr>
                      <a:r>
                        <a:rPr lang="en"/>
                        <a:t>Output size</a:t>
                      </a:r>
                    </a:p>
                  </a:txBody>
                  <a:tcPr marT="91425" marB="91425" marR="91425" marL="91425"/>
                </a:tc>
                <a:tc>
                  <a:txBody>
                    <a:bodyPr>
                      <a:noAutofit/>
                    </a:bodyPr>
                    <a:lstStyle/>
                    <a:p>
                      <a:pPr lvl="0" algn="ctr">
                        <a:spcBef>
                          <a:spcPts val="0"/>
                        </a:spcBef>
                        <a:buNone/>
                      </a:pPr>
                      <a:r>
                        <a:rPr lang="en"/>
                        <a:t>Kernel</a:t>
                      </a:r>
                    </a:p>
                  </a:txBody>
                  <a:tcPr marT="91425" marB="91425" marR="91425" marL="91425"/>
                </a:tc>
              </a:tr>
              <a:tr h="395550">
                <a:tc>
                  <a:txBody>
                    <a:bodyPr>
                      <a:noAutofit/>
                    </a:bodyPr>
                    <a:lstStyle/>
                    <a:p>
                      <a:pPr lvl="0" algn="ctr">
                        <a:spcBef>
                          <a:spcPts val="0"/>
                        </a:spcBef>
                        <a:buNone/>
                      </a:pPr>
                      <a:r>
                        <a:rPr lang="en"/>
                        <a:t>Conv1</a:t>
                      </a:r>
                    </a:p>
                  </a:txBody>
                  <a:tcPr marT="91425" marB="91425" marR="91425" marL="91425"/>
                </a:tc>
                <a:tc>
                  <a:txBody>
                    <a:bodyPr>
                      <a:noAutofit/>
                    </a:bodyPr>
                    <a:lstStyle/>
                    <a:p>
                      <a:pPr lvl="0" algn="ctr">
                        <a:spcBef>
                          <a:spcPts val="0"/>
                        </a:spcBef>
                        <a:buNone/>
                      </a:pPr>
                      <a:r>
                        <a:rPr lang="en"/>
                        <a:t>48x48x3</a:t>
                      </a:r>
                    </a:p>
                  </a:txBody>
                  <a:tcPr marT="91425" marB="91425" marR="91425" marL="91425"/>
                </a:tc>
                <a:tc>
                  <a:txBody>
                    <a:bodyPr>
                      <a:noAutofit/>
                    </a:bodyPr>
                    <a:lstStyle/>
                    <a:p>
                      <a:pPr lvl="0" algn="ctr">
                        <a:spcBef>
                          <a:spcPts val="0"/>
                        </a:spcBef>
                        <a:buNone/>
                      </a:pPr>
                      <a:r>
                        <a:rPr lang="en"/>
                        <a:t>48x48x32</a:t>
                      </a:r>
                    </a:p>
                  </a:txBody>
                  <a:tcPr marT="91425" marB="91425" marR="91425" marL="91425"/>
                </a:tc>
                <a:tc>
                  <a:txBody>
                    <a:bodyPr>
                      <a:noAutofit/>
                    </a:bodyPr>
                    <a:lstStyle/>
                    <a:p>
                      <a:pPr lvl="0" algn="ctr">
                        <a:spcBef>
                          <a:spcPts val="0"/>
                        </a:spcBef>
                        <a:buNone/>
                      </a:pPr>
                      <a:r>
                        <a:rPr lang="en"/>
                        <a:t>3x3x3</a:t>
                      </a:r>
                    </a:p>
                  </a:txBody>
                  <a:tcPr marT="91425" marB="91425" marR="91425" marL="91425"/>
                </a:tc>
              </a:tr>
              <a:tr h="399400">
                <a:tc>
                  <a:txBody>
                    <a:bodyPr>
                      <a:noAutofit/>
                    </a:bodyPr>
                    <a:lstStyle/>
                    <a:p>
                      <a:pPr lvl="0" algn="ctr">
                        <a:spcBef>
                          <a:spcPts val="0"/>
                        </a:spcBef>
                        <a:buNone/>
                      </a:pPr>
                      <a:r>
                        <a:rPr lang="en"/>
                        <a:t>Pool1</a:t>
                      </a:r>
                    </a:p>
                  </a:txBody>
                  <a:tcPr marT="91425" marB="91425" marR="91425" marL="91425"/>
                </a:tc>
                <a:tc>
                  <a:txBody>
                    <a:bodyPr>
                      <a:noAutofit/>
                    </a:bodyPr>
                    <a:lstStyle/>
                    <a:p>
                      <a:pPr lvl="0" algn="ctr">
                        <a:spcBef>
                          <a:spcPts val="0"/>
                        </a:spcBef>
                        <a:buNone/>
                      </a:pPr>
                      <a:r>
                        <a:rPr lang="en"/>
                        <a:t>48x48x32</a:t>
                      </a:r>
                    </a:p>
                  </a:txBody>
                  <a:tcPr marT="91425" marB="91425" marR="91425" marL="91425"/>
                </a:tc>
                <a:tc>
                  <a:txBody>
                    <a:bodyPr>
                      <a:noAutofit/>
                    </a:bodyPr>
                    <a:lstStyle/>
                    <a:p>
                      <a:pPr lvl="0" algn="ctr">
                        <a:spcBef>
                          <a:spcPts val="0"/>
                        </a:spcBef>
                        <a:buNone/>
                      </a:pPr>
                      <a:r>
                        <a:rPr lang="en"/>
                        <a:t>16x16x32</a:t>
                      </a:r>
                    </a:p>
                  </a:txBody>
                  <a:tcPr marT="91425" marB="91425" marR="91425" marL="91425"/>
                </a:tc>
                <a:tc>
                  <a:txBody>
                    <a:bodyPr>
                      <a:noAutofit/>
                    </a:bodyPr>
                    <a:lstStyle/>
                    <a:p>
                      <a:pPr lvl="0" algn="ctr">
                        <a:spcBef>
                          <a:spcPts val="0"/>
                        </a:spcBef>
                        <a:buNone/>
                      </a:pPr>
                      <a:r>
                        <a:rPr lang="en"/>
                        <a:t>3x3x32</a:t>
                      </a:r>
                    </a:p>
                  </a:txBody>
                  <a:tcPr marT="91425" marB="91425" marR="91425" marL="91425"/>
                </a:tc>
              </a:tr>
              <a:tr h="399400">
                <a:tc>
                  <a:txBody>
                    <a:bodyPr>
                      <a:noAutofit/>
                    </a:bodyPr>
                    <a:lstStyle/>
                    <a:p>
                      <a:pPr lvl="0" algn="ctr">
                        <a:spcBef>
                          <a:spcPts val="0"/>
                        </a:spcBef>
                        <a:buNone/>
                      </a:pPr>
                      <a:r>
                        <a:rPr lang="en"/>
                        <a:t>Conv2</a:t>
                      </a:r>
                    </a:p>
                  </a:txBody>
                  <a:tcPr marT="91425" marB="91425" marR="91425" marL="91425"/>
                </a:tc>
                <a:tc>
                  <a:txBody>
                    <a:bodyPr>
                      <a:noAutofit/>
                    </a:bodyPr>
                    <a:lstStyle/>
                    <a:p>
                      <a:pPr lvl="0" algn="ctr">
                        <a:spcBef>
                          <a:spcPts val="0"/>
                        </a:spcBef>
                        <a:buNone/>
                      </a:pPr>
                      <a:r>
                        <a:rPr lang="en"/>
                        <a:t>16x16x32</a:t>
                      </a:r>
                    </a:p>
                  </a:txBody>
                  <a:tcPr marT="91425" marB="91425" marR="91425" marL="91425"/>
                </a:tc>
                <a:tc>
                  <a:txBody>
                    <a:bodyPr>
                      <a:noAutofit/>
                    </a:bodyPr>
                    <a:lstStyle/>
                    <a:p>
                      <a:pPr lvl="0" algn="ctr">
                        <a:spcBef>
                          <a:spcPts val="0"/>
                        </a:spcBef>
                        <a:buNone/>
                      </a:pPr>
                      <a:r>
                        <a:rPr lang="en"/>
                        <a:t>16x16x64</a:t>
                      </a:r>
                    </a:p>
                  </a:txBody>
                  <a:tcPr marT="91425" marB="91425" marR="91425" marL="91425"/>
                </a:tc>
                <a:tc>
                  <a:txBody>
                    <a:bodyPr>
                      <a:noAutofit/>
                    </a:bodyPr>
                    <a:lstStyle/>
                    <a:p>
                      <a:pPr lvl="0" algn="ctr">
                        <a:spcBef>
                          <a:spcPts val="0"/>
                        </a:spcBef>
                        <a:buNone/>
                      </a:pPr>
                      <a:r>
                        <a:rPr lang="en"/>
                        <a:t>3x3x32</a:t>
                      </a:r>
                    </a:p>
                  </a:txBody>
                  <a:tcPr marT="91425" marB="91425" marR="91425" marL="91425"/>
                </a:tc>
              </a:tr>
              <a:tr h="399400">
                <a:tc>
                  <a:txBody>
                    <a:bodyPr>
                      <a:noAutofit/>
                    </a:bodyPr>
                    <a:lstStyle/>
                    <a:p>
                      <a:pPr lvl="0" algn="ctr">
                        <a:spcBef>
                          <a:spcPts val="0"/>
                        </a:spcBef>
                        <a:buNone/>
                      </a:pPr>
                      <a:r>
                        <a:rPr lang="en"/>
                        <a:t>Pool2</a:t>
                      </a:r>
                    </a:p>
                  </a:txBody>
                  <a:tcPr marT="91425" marB="91425" marR="91425" marL="91425"/>
                </a:tc>
                <a:tc>
                  <a:txBody>
                    <a:bodyPr>
                      <a:noAutofit/>
                    </a:bodyPr>
                    <a:lstStyle/>
                    <a:p>
                      <a:pPr lvl="0" algn="ctr">
                        <a:spcBef>
                          <a:spcPts val="0"/>
                        </a:spcBef>
                        <a:buNone/>
                      </a:pPr>
                      <a:r>
                        <a:rPr lang="en"/>
                        <a:t>16x16x64</a:t>
                      </a:r>
                    </a:p>
                  </a:txBody>
                  <a:tcPr marT="91425" marB="91425" marR="91425" marL="91425"/>
                </a:tc>
                <a:tc>
                  <a:txBody>
                    <a:bodyPr>
                      <a:noAutofit/>
                    </a:bodyPr>
                    <a:lstStyle/>
                    <a:p>
                      <a:pPr lvl="0" algn="ctr">
                        <a:spcBef>
                          <a:spcPts val="0"/>
                        </a:spcBef>
                        <a:buNone/>
                      </a:pPr>
                      <a:r>
                        <a:rPr lang="en"/>
                        <a:t>6x6x64</a:t>
                      </a:r>
                    </a:p>
                  </a:txBody>
                  <a:tcPr marT="91425" marB="91425" marR="91425" marL="91425"/>
                </a:tc>
                <a:tc>
                  <a:txBody>
                    <a:bodyPr>
                      <a:noAutofit/>
                    </a:bodyPr>
                    <a:lstStyle/>
                    <a:p>
                      <a:pPr lvl="0" algn="ctr">
                        <a:spcBef>
                          <a:spcPts val="0"/>
                        </a:spcBef>
                        <a:buNone/>
                      </a:pPr>
                      <a:r>
                        <a:rPr lang="en"/>
                        <a:t>3x3x64</a:t>
                      </a:r>
                    </a:p>
                  </a:txBody>
                  <a:tcPr marT="91425" marB="91425" marR="91425" marL="91425"/>
                </a:tc>
              </a:tr>
              <a:tr h="399400">
                <a:tc>
                  <a:txBody>
                    <a:bodyPr>
                      <a:noAutofit/>
                    </a:bodyPr>
                    <a:lstStyle/>
                    <a:p>
                      <a:pPr lvl="0" algn="ctr">
                        <a:spcBef>
                          <a:spcPts val="0"/>
                        </a:spcBef>
                        <a:buNone/>
                      </a:pPr>
                      <a:r>
                        <a:rPr lang="en"/>
                        <a:t>Conv3</a:t>
                      </a:r>
                    </a:p>
                  </a:txBody>
                  <a:tcPr marT="91425" marB="91425" marR="91425" marL="91425"/>
                </a:tc>
                <a:tc>
                  <a:txBody>
                    <a:bodyPr>
                      <a:noAutofit/>
                    </a:bodyPr>
                    <a:lstStyle/>
                    <a:p>
                      <a:pPr lvl="0" algn="ctr">
                        <a:spcBef>
                          <a:spcPts val="0"/>
                        </a:spcBef>
                        <a:buNone/>
                      </a:pPr>
                      <a:r>
                        <a:rPr lang="en"/>
                        <a:t>6x6x64</a:t>
                      </a:r>
                    </a:p>
                  </a:txBody>
                  <a:tcPr marT="91425" marB="91425" marR="91425" marL="91425"/>
                </a:tc>
                <a:tc>
                  <a:txBody>
                    <a:bodyPr>
                      <a:noAutofit/>
                    </a:bodyPr>
                    <a:lstStyle/>
                    <a:p>
                      <a:pPr lvl="0" algn="ctr">
                        <a:spcBef>
                          <a:spcPts val="0"/>
                        </a:spcBef>
                        <a:buNone/>
                      </a:pPr>
                      <a:r>
                        <a:rPr lang="en"/>
                        <a:t>6x6x64</a:t>
                      </a:r>
                    </a:p>
                  </a:txBody>
                  <a:tcPr marT="91425" marB="91425" marR="91425" marL="91425"/>
                </a:tc>
                <a:tc>
                  <a:txBody>
                    <a:bodyPr>
                      <a:noAutofit/>
                    </a:bodyPr>
                    <a:lstStyle/>
                    <a:p>
                      <a:pPr lvl="0" algn="ctr">
                        <a:spcBef>
                          <a:spcPts val="0"/>
                        </a:spcBef>
                        <a:buNone/>
                      </a:pPr>
                      <a:r>
                        <a:rPr lang="en"/>
                        <a:t>3x3x64</a:t>
                      </a:r>
                    </a:p>
                  </a:txBody>
                  <a:tcPr marT="91425" marB="91425" marR="91425" marL="91425"/>
                </a:tc>
              </a:tr>
              <a:tr h="399400">
                <a:tc>
                  <a:txBody>
                    <a:bodyPr>
                      <a:noAutofit/>
                    </a:bodyPr>
                    <a:lstStyle/>
                    <a:p>
                      <a:pPr lvl="0" algn="ctr">
                        <a:spcBef>
                          <a:spcPts val="0"/>
                        </a:spcBef>
                        <a:buNone/>
                      </a:pPr>
                      <a:r>
                        <a:rPr lang="en"/>
                        <a:t>Pool3</a:t>
                      </a:r>
                    </a:p>
                  </a:txBody>
                  <a:tcPr marT="91425" marB="91425" marR="91425" marL="91425"/>
                </a:tc>
                <a:tc>
                  <a:txBody>
                    <a:bodyPr>
                      <a:noAutofit/>
                    </a:bodyPr>
                    <a:lstStyle/>
                    <a:p>
                      <a:pPr lvl="0" algn="ctr">
                        <a:spcBef>
                          <a:spcPts val="0"/>
                        </a:spcBef>
                        <a:buNone/>
                      </a:pPr>
                      <a:r>
                        <a:rPr lang="en"/>
                        <a:t>6x6x64</a:t>
                      </a:r>
                    </a:p>
                  </a:txBody>
                  <a:tcPr marT="91425" marB="91425" marR="91425" marL="91425"/>
                </a:tc>
                <a:tc>
                  <a:txBody>
                    <a:bodyPr>
                      <a:noAutofit/>
                    </a:bodyPr>
                    <a:lstStyle/>
                    <a:p>
                      <a:pPr lvl="0" algn="ctr">
                        <a:spcBef>
                          <a:spcPts val="0"/>
                        </a:spcBef>
                        <a:buNone/>
                      </a:pPr>
                      <a:r>
                        <a:rPr lang="en"/>
                        <a:t>3x3x64</a:t>
                      </a:r>
                    </a:p>
                  </a:txBody>
                  <a:tcPr marT="91425" marB="91425" marR="91425" marL="91425"/>
                </a:tc>
                <a:tc>
                  <a:txBody>
                    <a:bodyPr>
                      <a:noAutofit/>
                    </a:bodyPr>
                    <a:lstStyle/>
                    <a:p>
                      <a:pPr lvl="0" algn="ctr">
                        <a:spcBef>
                          <a:spcPts val="0"/>
                        </a:spcBef>
                        <a:buNone/>
                      </a:pPr>
                      <a:r>
                        <a:rPr lang="en"/>
                        <a:t>2x2x64</a:t>
                      </a:r>
                    </a:p>
                  </a:txBody>
                  <a:tcPr marT="91425" marB="91425" marR="91425" marL="91425"/>
                </a:tc>
              </a:tr>
              <a:tr h="399400">
                <a:tc>
                  <a:txBody>
                    <a:bodyPr>
                      <a:noAutofit/>
                    </a:bodyPr>
                    <a:lstStyle/>
                    <a:p>
                      <a:pPr lvl="0" algn="ctr">
                        <a:spcBef>
                          <a:spcPts val="0"/>
                        </a:spcBef>
                        <a:buNone/>
                      </a:pPr>
                      <a:r>
                        <a:rPr lang="en"/>
                        <a:t>Conv4</a:t>
                      </a:r>
                    </a:p>
                  </a:txBody>
                  <a:tcPr marT="91425" marB="91425" marR="91425" marL="91425"/>
                </a:tc>
                <a:tc>
                  <a:txBody>
                    <a:bodyPr>
                      <a:noAutofit/>
                    </a:bodyPr>
                    <a:lstStyle/>
                    <a:p>
                      <a:pPr lvl="0" algn="ctr">
                        <a:spcBef>
                          <a:spcPts val="0"/>
                        </a:spcBef>
                        <a:buNone/>
                      </a:pPr>
                      <a:r>
                        <a:rPr lang="en"/>
                        <a:t>3x3x64</a:t>
                      </a:r>
                    </a:p>
                  </a:txBody>
                  <a:tcPr marT="91425" marB="91425" marR="91425" marL="91425"/>
                </a:tc>
                <a:tc>
                  <a:txBody>
                    <a:bodyPr>
                      <a:noAutofit/>
                    </a:bodyPr>
                    <a:lstStyle/>
                    <a:p>
                      <a:pPr lvl="0" algn="ctr">
                        <a:spcBef>
                          <a:spcPts val="0"/>
                        </a:spcBef>
                        <a:buNone/>
                      </a:pPr>
                      <a:r>
                        <a:rPr lang="en"/>
                        <a:t>3x3x128</a:t>
                      </a:r>
                    </a:p>
                  </a:txBody>
                  <a:tcPr marT="91425" marB="91425" marR="91425" marL="91425"/>
                </a:tc>
                <a:tc>
                  <a:txBody>
                    <a:bodyPr>
                      <a:noAutofit/>
                    </a:bodyPr>
                    <a:lstStyle/>
                    <a:p>
                      <a:pPr lvl="0" algn="ctr">
                        <a:spcBef>
                          <a:spcPts val="0"/>
                        </a:spcBef>
                        <a:buNone/>
                      </a:pPr>
                      <a:r>
                        <a:rPr lang="en"/>
                        <a:t>2x2x64</a:t>
                      </a:r>
                    </a:p>
                  </a:txBody>
                  <a:tcPr marT="91425" marB="91425" marR="91425" marL="91425"/>
                </a:tc>
              </a:tr>
              <a:tr h="399400">
                <a:tc>
                  <a:txBody>
                    <a:bodyPr>
                      <a:noAutofit/>
                    </a:bodyPr>
                    <a:lstStyle/>
                    <a:p>
                      <a:pPr lvl="0" algn="ctr">
                        <a:spcBef>
                          <a:spcPts val="0"/>
                        </a:spcBef>
                        <a:buNone/>
                      </a:pPr>
                      <a:r>
                        <a:rPr lang="en"/>
                        <a:t>FC1</a:t>
                      </a:r>
                    </a:p>
                  </a:txBody>
                  <a:tcPr marT="91425" marB="91425" marR="91425" marL="91425"/>
                </a:tc>
                <a:tc>
                  <a:txBody>
                    <a:bodyPr>
                      <a:noAutofit/>
                    </a:bodyPr>
                    <a:lstStyle/>
                    <a:p>
                      <a:pPr lvl="0" algn="ctr">
                        <a:spcBef>
                          <a:spcPts val="0"/>
                        </a:spcBef>
                        <a:buNone/>
                      </a:pPr>
                      <a:r>
                        <a:rPr lang="en"/>
                        <a:t>1152</a:t>
                      </a:r>
                    </a:p>
                  </a:txBody>
                  <a:tcPr marT="91425" marB="91425" marR="91425" marL="91425"/>
                </a:tc>
                <a:tc>
                  <a:txBody>
                    <a:bodyPr>
                      <a:noAutofit/>
                    </a:bodyPr>
                    <a:lstStyle/>
                    <a:p>
                      <a:pPr lvl="0" algn="ctr">
                        <a:spcBef>
                          <a:spcPts val="0"/>
                        </a:spcBef>
                        <a:buNone/>
                      </a:pPr>
                      <a:r>
                        <a:rPr lang="en"/>
                        <a:t>256</a:t>
                      </a:r>
                    </a:p>
                  </a:txBody>
                  <a:tcPr marT="91425" marB="91425" marR="91425" marL="91425"/>
                </a:tc>
                <a:tc>
                  <a:txBody>
                    <a:bodyPr>
                      <a:noAutofit/>
                    </a:bodyPr>
                    <a:lstStyle/>
                    <a:p>
                      <a:pPr lvl="0" algn="ctr">
                        <a:spcBef>
                          <a:spcPts val="0"/>
                        </a:spcBef>
                        <a:buNone/>
                      </a:pPr>
                      <a:r>
                        <a:t/>
                      </a:r>
                      <a:endParaRPr/>
                    </a:p>
                  </a:txBody>
                  <a:tcPr marT="91425" marB="91425" marR="91425" marL="91425"/>
                </a:tc>
              </a:tr>
              <a:tr h="399400">
                <a:tc>
                  <a:txBody>
                    <a:bodyPr>
                      <a:noAutofit/>
                    </a:bodyPr>
                    <a:lstStyle/>
                    <a:p>
                      <a:pPr lvl="0" algn="ctr">
                        <a:spcBef>
                          <a:spcPts val="0"/>
                        </a:spcBef>
                        <a:buNone/>
                      </a:pPr>
                      <a:r>
                        <a:rPr lang="en"/>
                        <a:t>Dropout</a:t>
                      </a: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c>
                  <a:txBody>
                    <a:bodyPr>
                      <a:noAutofit/>
                    </a:bodyPr>
                    <a:lstStyle/>
                    <a:p>
                      <a:pPr lvl="0" algn="ctr">
                        <a:spcBef>
                          <a:spcPts val="0"/>
                        </a:spcBef>
                        <a:buNone/>
                      </a:pPr>
                      <a:r>
                        <a:t/>
                      </a:r>
                      <a:endParaRPr/>
                    </a:p>
                  </a:txBody>
                  <a:tcPr marT="91425" marB="91425" marR="91425" marL="91425"/>
                </a:tc>
              </a:tr>
              <a:tr h="399400">
                <a:tc>
                  <a:txBody>
                    <a:bodyPr>
                      <a:noAutofit/>
                    </a:bodyPr>
                    <a:lstStyle/>
                    <a:p>
                      <a:pPr lvl="0" rtl="0" algn="ctr">
                        <a:spcBef>
                          <a:spcPts val="0"/>
                        </a:spcBef>
                        <a:buNone/>
                      </a:pPr>
                      <a:r>
                        <a:rPr lang="en"/>
                        <a:t>FC2</a:t>
                      </a:r>
                    </a:p>
                  </a:txBody>
                  <a:tcPr marT="91425" marB="91425" marR="91425" marL="91425"/>
                </a:tc>
                <a:tc>
                  <a:txBody>
                    <a:bodyPr>
                      <a:noAutofit/>
                    </a:bodyPr>
                    <a:lstStyle/>
                    <a:p>
                      <a:pPr lvl="0" rtl="0" algn="ctr">
                        <a:spcBef>
                          <a:spcPts val="0"/>
                        </a:spcBef>
                        <a:buNone/>
                      </a:pPr>
                      <a:r>
                        <a:rPr lang="en"/>
                        <a:t>256</a:t>
                      </a:r>
                    </a:p>
                  </a:txBody>
                  <a:tcPr marT="91425" marB="91425" marR="91425" marL="91425"/>
                </a:tc>
                <a:tc>
                  <a:txBody>
                    <a:bodyPr>
                      <a:noAutofit/>
                    </a:bodyPr>
                    <a:lstStyle/>
                    <a:p>
                      <a:pPr lvl="0" rtl="0" algn="ctr">
                        <a:spcBef>
                          <a:spcPts val="0"/>
                        </a:spcBef>
                        <a:buNone/>
                      </a:pPr>
                      <a:r>
                        <a:rPr lang="en"/>
                        <a:t>2</a:t>
                      </a:r>
                    </a:p>
                  </a:txBody>
                  <a:tcPr marT="91425" marB="91425" marR="91425" marL="91425"/>
                </a:tc>
                <a:tc>
                  <a:txBody>
                    <a:bodyPr>
                      <a:noAutofit/>
                    </a:bodyPr>
                    <a:lstStyle/>
                    <a:p>
                      <a:pPr lvl="0" rtl="0" algn="ctr">
                        <a:spcBef>
                          <a:spcPts val="0"/>
                        </a:spcBef>
                        <a:buNone/>
                      </a:pPr>
                      <a:r>
                        <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